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0" d="100"/>
          <a:sy n="90" d="100"/>
        </p:scale>
        <p:origin x="816" y="7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4fc395f107_0_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4fc395f107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4fc395f107_0_10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4fc395f107_0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Idea #1 - Not including everyone.  Intentionally keeping people out.  Only available to a few who can afford it or who qualify: sometimes qualifying means being of a certain ethnicity, gender.  Little league sports. (MY BASEBALL STORY).  When is it acceptable to be exclusive?  Ever?   These are the kinds of questions that create the atmosphere in the West for a conversation on exclusivity.    Strong advocates for inclusivity argue that no one should be discriminated against in any circumstance.   Exclusion is equated to discrimination.  Their argument is founded on right concerns that Exclusion is based on arrogance, displays intolerance, and leads to oppression.</a:t>
            </a:r>
            <a:endParaRPr/>
          </a:p>
          <a:p>
            <a:pPr marL="0" lvl="0" indent="0" algn="l" rtl="0">
              <a:spcBef>
                <a:spcPts val="0"/>
              </a:spcBef>
              <a:spcAft>
                <a:spcPts val="0"/>
              </a:spcAft>
              <a:buNone/>
            </a:pPr>
            <a:endParaRPr/>
          </a:p>
          <a:p>
            <a:pPr marL="0" lvl="0" indent="0" algn="l" rtl="0">
              <a:spcBef>
                <a:spcPts val="0"/>
              </a:spcBef>
              <a:spcAft>
                <a:spcPts val="0"/>
              </a:spcAft>
              <a:buNone/>
            </a:pPr>
            <a:r>
              <a:rPr lang="en"/>
              <a:t>But does it always?   Is exclusivity always arrogant, intolerant and lead to oppression?  No.   </a:t>
            </a:r>
            <a:endParaRPr/>
          </a:p>
          <a:p>
            <a:pPr marL="0" lvl="0" indent="0" algn="l" rtl="0">
              <a:spcBef>
                <a:spcPts val="0"/>
              </a:spcBef>
              <a:spcAft>
                <a:spcPts val="0"/>
              </a:spcAft>
              <a:buNone/>
            </a:pPr>
            <a:endParaRPr/>
          </a:p>
          <a:p>
            <a:pPr marL="0" lvl="0" indent="0" algn="l" rtl="0">
              <a:spcBef>
                <a:spcPts val="0"/>
              </a:spcBef>
              <a:spcAft>
                <a:spcPts val="0"/>
              </a:spcAft>
              <a:buNone/>
            </a:pPr>
            <a:r>
              <a:rPr lang="en"/>
              <a:t>Relational promises like exclusive buyer/seller work contracts, some jobs ask you to sign a non-compete.   A good picture of exclusivity is marriage.</a:t>
            </a:r>
            <a:endParaRPr/>
          </a:p>
          <a:p>
            <a:pPr marL="0" lvl="0" indent="0" algn="l" rtl="0">
              <a:spcBef>
                <a:spcPts val="0"/>
              </a:spcBef>
              <a:spcAft>
                <a:spcPts val="0"/>
              </a:spcAft>
              <a:buNone/>
            </a:pPr>
            <a:endParaRPr/>
          </a:p>
          <a:p>
            <a:pPr marL="0" lvl="0" indent="0" algn="l" rtl="0">
              <a:spcBef>
                <a:spcPts val="0"/>
              </a:spcBef>
              <a:spcAft>
                <a:spcPts val="0"/>
              </a:spcAft>
              <a:buNone/>
            </a:pPr>
            <a:r>
              <a:rPr lang="en">
                <a:solidFill>
                  <a:schemeClr val="dk1"/>
                </a:solidFill>
              </a:rPr>
              <a:t>Best pictures of the normalcy and factuality of exclusivity are in statements of truth, axioms:   Examples:  Math equations, parallel lines never meet, Washington DC is the capital of USA, </a:t>
            </a:r>
            <a:r>
              <a:rPr lang="en"/>
              <a:t>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4fc395f107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4fc395f10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200">
                <a:solidFill>
                  <a:schemeClr val="dk1"/>
                </a:solidFill>
                <a:latin typeface="Cambria"/>
                <a:ea typeface="Cambria"/>
                <a:cs typeface="Cambria"/>
                <a:sym typeface="Cambria"/>
              </a:rPr>
              <a:t>The World: There can’t be only one “true way” to God? How could anyone say that their way is the only way and the others’ ways are wrong? Jesus is just one way among many ways to God.</a:t>
            </a:r>
            <a:endParaRPr sz="1200">
              <a:solidFill>
                <a:schemeClr val="dk1"/>
              </a:solidFill>
              <a:latin typeface="Cambria"/>
              <a:ea typeface="Cambria"/>
              <a:cs typeface="Cambria"/>
              <a:sym typeface="Cambria"/>
            </a:endParaRPr>
          </a:p>
          <a:p>
            <a:pPr marL="457200" lvl="0" indent="0" algn="l" rtl="0">
              <a:spcBef>
                <a:spcPts val="0"/>
              </a:spcBef>
              <a:spcAft>
                <a:spcPts val="0"/>
              </a:spcAft>
              <a:buClr>
                <a:schemeClr val="dk1"/>
              </a:buClr>
              <a:buSzPts val="1100"/>
              <a:buFont typeface="Arial"/>
              <a:buNone/>
            </a:pPr>
            <a:endParaRPr sz="1200">
              <a:solidFill>
                <a:schemeClr val="dk1"/>
              </a:solidFill>
              <a:latin typeface="Cambria"/>
              <a:ea typeface="Cambria"/>
              <a:cs typeface="Cambria"/>
              <a:sym typeface="Cambria"/>
            </a:endParaRPr>
          </a:p>
          <a:p>
            <a:pPr marL="914400" lvl="1"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So many others have their own way to God. What about theirs? Who are you to say that theirs is wrong and yours is better and the only way?</a:t>
            </a:r>
            <a:endParaRPr sz="1200">
              <a:solidFill>
                <a:schemeClr val="dk1"/>
              </a:solidFill>
              <a:latin typeface="Cambria"/>
              <a:ea typeface="Cambria"/>
              <a:cs typeface="Cambria"/>
              <a:sym typeface="Cambria"/>
            </a:endParaRPr>
          </a:p>
          <a:p>
            <a:pPr marL="914400" lvl="1"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To say your way is the only way is to be “arrogant, narrow-minded and unloving.”</a:t>
            </a:r>
            <a:endParaRPr sz="1200">
              <a:solidFill>
                <a:schemeClr val="dk1"/>
              </a:solidFill>
              <a:latin typeface="Cambria"/>
              <a:ea typeface="Cambria"/>
              <a:cs typeface="Cambria"/>
              <a:sym typeface="Cambria"/>
            </a:endParaRPr>
          </a:p>
          <a:p>
            <a:pPr marL="914400" lvl="1"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This exclusivity causes people to be narrow-minded, unloving, oppressive and intolerant.</a:t>
            </a:r>
            <a:endParaRPr sz="1200">
              <a:solidFill>
                <a:schemeClr val="dk1"/>
              </a:solidFill>
              <a:latin typeface="Cambria"/>
              <a:ea typeface="Cambria"/>
              <a:cs typeface="Cambria"/>
              <a:sym typeface="Cambria"/>
            </a:endParaRPr>
          </a:p>
          <a:p>
            <a:pPr marL="0" lvl="0" indent="0" algn="l" rtl="0">
              <a:spcBef>
                <a:spcPts val="0"/>
              </a:spcBef>
              <a:spcAft>
                <a:spcPts val="0"/>
              </a:spcAft>
              <a:buNone/>
            </a:pPr>
            <a:br>
              <a:rPr lang="en"/>
            </a:br>
            <a:r>
              <a:rPr lang="en"/>
              <a:t>Metaphors of the Bible:</a:t>
            </a:r>
            <a:endParaRPr/>
          </a:p>
          <a:p>
            <a:pPr marL="0" lvl="0" indent="0" algn="l" rtl="0">
              <a:spcBef>
                <a:spcPts val="0"/>
              </a:spcBef>
              <a:spcAft>
                <a:spcPts val="0"/>
              </a:spcAft>
              <a:buNone/>
            </a:pPr>
            <a:endParaRPr/>
          </a:p>
          <a:p>
            <a:pPr marL="0" lvl="0" indent="0" algn="l" rtl="0">
              <a:spcBef>
                <a:spcPts val="0"/>
              </a:spcBef>
              <a:spcAft>
                <a:spcPts val="0"/>
              </a:spcAft>
              <a:buNone/>
            </a:pPr>
            <a:r>
              <a:rPr lang="en"/>
              <a:t>Sickness: The most loving, open hearted thing we can do is help diagnose a sickness and bring someone the cure.  </a:t>
            </a:r>
            <a:endParaRPr/>
          </a:p>
          <a:p>
            <a:pPr marL="0" lvl="0" indent="0" algn="l" rtl="0">
              <a:spcBef>
                <a:spcPts val="0"/>
              </a:spcBef>
              <a:spcAft>
                <a:spcPts val="0"/>
              </a:spcAft>
              <a:buNone/>
            </a:pPr>
            <a:endParaRPr/>
          </a:p>
          <a:p>
            <a:pPr marL="0" lvl="0" indent="0" algn="l" rtl="0">
              <a:spcBef>
                <a:spcPts val="0"/>
              </a:spcBef>
              <a:spcAft>
                <a:spcPts val="0"/>
              </a:spcAft>
              <a:buNone/>
            </a:pPr>
            <a:r>
              <a:rPr lang="en"/>
              <a:t>Darkness:  Or to turn on the lights for someone walking in the dark.  My street light is OUT by my house.   It is loving for the city to come change the bulb and bring me light so I can see.  </a:t>
            </a:r>
            <a:endParaRPr/>
          </a:p>
          <a:p>
            <a:pPr marL="0" lvl="0" indent="0" algn="l" rtl="0">
              <a:spcBef>
                <a:spcPts val="0"/>
              </a:spcBef>
              <a:spcAft>
                <a:spcPts val="0"/>
              </a:spcAft>
              <a:buNone/>
            </a:pPr>
            <a:endParaRPr/>
          </a:p>
          <a:p>
            <a:pPr marL="0" lvl="0" indent="0" algn="l" rtl="0">
              <a:spcBef>
                <a:spcPts val="0"/>
              </a:spcBef>
              <a:spcAft>
                <a:spcPts val="0"/>
              </a:spcAft>
              <a:buNone/>
            </a:pPr>
            <a:r>
              <a:rPr lang="en"/>
              <a:t>Lostnessness - wandering - it is the child who is lost to the parent, but the wandering son knows exactly where they are and wants to be there.</a:t>
            </a:r>
            <a:endParaRPr/>
          </a:p>
          <a:p>
            <a:pPr marL="0" lvl="0" indent="0" algn="l" rtl="0">
              <a:spcBef>
                <a:spcPts val="0"/>
              </a:spcBef>
              <a:spcAft>
                <a:spcPts val="0"/>
              </a:spcAft>
              <a:buNone/>
            </a:pPr>
            <a:endParaRPr/>
          </a:p>
          <a:p>
            <a:pPr marL="0" lvl="0" indent="0" algn="l" rtl="0">
              <a:spcBef>
                <a:spcPts val="0"/>
              </a:spcBef>
              <a:spcAft>
                <a:spcPts val="0"/>
              </a:spcAft>
              <a:buNone/>
            </a:pPr>
            <a:r>
              <a:rPr lang="en"/>
              <a:t>Death:  Deadness, spiritual condition of the entire world.  </a:t>
            </a:r>
            <a:endParaRPr/>
          </a:p>
          <a:p>
            <a:pPr marL="0" lvl="0" indent="0" algn="l" rtl="0">
              <a:spcBef>
                <a:spcPts val="0"/>
              </a:spcBef>
              <a:spcAft>
                <a:spcPts val="0"/>
              </a:spcAft>
              <a:buNone/>
            </a:pPr>
            <a:endParaRPr/>
          </a:p>
          <a:p>
            <a:pPr marL="0" lvl="0" indent="0" algn="l" rtl="0">
              <a:spcBef>
                <a:spcPts val="0"/>
              </a:spcBef>
              <a:spcAft>
                <a:spcPts val="0"/>
              </a:spcAft>
              <a:buNone/>
            </a:pPr>
            <a:r>
              <a:rPr lang="en"/>
              <a:t>Condemnation:  Unfitness to be inhabited</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4fc395f107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4fc395f107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4fc395f107_0_13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4fc395f107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God of the Bible has always claimed to be the source and sustainer of all things.  Creator.</a:t>
            </a:r>
            <a:endParaRPr/>
          </a:p>
          <a:p>
            <a:pPr marL="0" lvl="0" indent="0" algn="l" rtl="0">
              <a:spcBef>
                <a:spcPts val="0"/>
              </a:spcBef>
              <a:spcAft>
                <a:spcPts val="0"/>
              </a:spcAft>
              <a:buNone/>
            </a:pPr>
            <a:endParaRPr/>
          </a:p>
          <a:p>
            <a:pPr marL="0" lvl="0" indent="0" algn="l" rtl="0">
              <a:spcBef>
                <a:spcPts val="0"/>
              </a:spcBef>
              <a:spcAft>
                <a:spcPts val="0"/>
              </a:spcAft>
              <a:buNone/>
            </a:pPr>
            <a:r>
              <a:rPr lang="en"/>
              <a:t>Musicians have exclusive authority over melodies and lyrics.  Educational institutions demand bibliographies, footnotes, citing every hint of borrowed thoughts.  </a:t>
            </a:r>
            <a:endParaRPr/>
          </a:p>
          <a:p>
            <a:pPr marL="0" lvl="0" indent="0" algn="l" rtl="0">
              <a:spcBef>
                <a:spcPts val="0"/>
              </a:spcBef>
              <a:spcAft>
                <a:spcPts val="0"/>
              </a:spcAft>
              <a:buNone/>
            </a:pPr>
            <a:endParaRPr/>
          </a:p>
          <a:p>
            <a:pPr marL="0" lvl="0" indent="0" algn="l" rtl="0">
              <a:spcBef>
                <a:spcPts val="0"/>
              </a:spcBef>
              <a:spcAft>
                <a:spcPts val="0"/>
              </a:spcAft>
              <a:buNone/>
            </a:pPr>
            <a:r>
              <a:rPr lang="en"/>
              <a:t>Why?   Intellectual property rights for writers and creators.</a:t>
            </a:r>
            <a:endParaRPr/>
          </a:p>
          <a:p>
            <a:pPr marL="0" lvl="0" indent="0" algn="l" rtl="0">
              <a:spcBef>
                <a:spcPts val="0"/>
              </a:spcBef>
              <a:spcAft>
                <a:spcPts val="0"/>
              </a:spcAft>
              <a:buNone/>
            </a:pPr>
            <a:r>
              <a:rPr lang="en"/>
              <a:t>Patents for inventors.   </a:t>
            </a:r>
            <a:endParaRPr/>
          </a:p>
          <a:p>
            <a:pPr marL="0" lvl="0" indent="0" algn="l" rtl="0">
              <a:spcBef>
                <a:spcPts val="0"/>
              </a:spcBef>
              <a:spcAft>
                <a:spcPts val="0"/>
              </a:spcAft>
              <a:buNone/>
            </a:pPr>
            <a:endParaRPr/>
          </a:p>
          <a:p>
            <a:pPr marL="0" lvl="0" indent="0" algn="l" rtl="0">
              <a:spcBef>
                <a:spcPts val="0"/>
              </a:spcBef>
              <a:spcAft>
                <a:spcPts val="0"/>
              </a:spcAft>
              <a:buNone/>
            </a:pPr>
            <a:r>
              <a:rPr lang="en"/>
              <a:t>Typically, founders of companies that start as sole proprietorships have the exclusive final say on products, practices, culture, habits, even closing down the business.  </a:t>
            </a:r>
            <a:endParaRPr/>
          </a:p>
          <a:p>
            <a:pPr marL="0" lvl="0" indent="0" algn="l" rtl="0">
              <a:spcBef>
                <a:spcPts val="0"/>
              </a:spcBef>
              <a:spcAft>
                <a:spcPts val="0"/>
              </a:spcAft>
              <a:buNone/>
            </a:pPr>
            <a:endParaRPr/>
          </a:p>
          <a:p>
            <a:pPr marL="0" lvl="0" indent="0" algn="l" rtl="0">
              <a:spcBef>
                <a:spcPts val="0"/>
              </a:spcBef>
              <a:spcAft>
                <a:spcPts val="0"/>
              </a:spcAft>
              <a:buNone/>
            </a:pPr>
            <a:r>
              <a:rPr lang="en"/>
              <a:t>The nature of the exclusivity of God toward people is relational and moral.   Like a marriage or parent child relationship.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448e89d06981132f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448e89d06981132f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75c2b84d84861d9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75c2b84d84861d9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4fc395f107_0_14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4fc395f107_0_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4fc395f107_0_13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4fc395f107_0_1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75c2b84d84861d9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75c2b84d84861d9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4fc395f107_0_14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4fc395f107_0_1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4fc395f107_0_1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4fc395f107_0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4fc395f107_0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4fc395f107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4fc395f107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4fc395f107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4fc395f107_0_1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 name="Google Shape;140;g4fc395f107_0_1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4fc395f107_0_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4fc395f107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4fc395f107_0_2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4fc395f107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4fc395f107_0_3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4fc395f107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4fc395f107_0_3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4fc395f107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4fc395f107_0_4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4fc395f107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914400" lvl="0" indent="0" algn="l" rtl="0">
              <a:spcBef>
                <a:spcPts val="0"/>
              </a:spcBef>
              <a:spcAft>
                <a:spcPts val="0"/>
              </a:spcAft>
              <a:buClr>
                <a:schemeClr val="dk1"/>
              </a:buClr>
              <a:buSzPts val="1100"/>
              <a:buFont typeface="Arial"/>
              <a:buNone/>
            </a:pPr>
            <a:r>
              <a:rPr lang="en" sz="1000" b="1">
                <a:solidFill>
                  <a:schemeClr val="dk1"/>
                </a:solidFill>
                <a:latin typeface="Cambria"/>
                <a:ea typeface="Cambria"/>
                <a:cs typeface="Cambria"/>
                <a:sym typeface="Cambria"/>
              </a:rPr>
              <a:t>Liars make poor martyrs. </a:t>
            </a:r>
            <a:r>
              <a:rPr lang="en" sz="1000">
                <a:solidFill>
                  <a:schemeClr val="dk1"/>
                </a:solidFill>
                <a:latin typeface="Cambria"/>
                <a:ea typeface="Cambria"/>
                <a:cs typeface="Cambria"/>
                <a:sym typeface="Cambria"/>
              </a:rPr>
              <a:t>All the disciples were willing to die for the conviction that they actually believed that Jesus rose from the dead and appeared to them.</a:t>
            </a:r>
            <a:endParaRPr sz="1000">
              <a:solidFill>
                <a:schemeClr val="dk1"/>
              </a:solidFill>
              <a:latin typeface="Cambria"/>
              <a:ea typeface="Cambria"/>
              <a:cs typeface="Cambria"/>
              <a:sym typeface="Cambria"/>
            </a:endParaRPr>
          </a:p>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g4fc395f107_0_4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 name="Google Shape;176;g4fc395f107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4fc395f107_0_5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4fc395f107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4fc395f107_0_5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4fc395f107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4fc395f107_0_6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4fc395f107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4fc395f107_0_6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g4fc395f107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4fc395f107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4fc395f107_0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g4fc395f107_0_7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 name="Google Shape;212;g4fc395f107_0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Why is Jesus the “Way”?   Because of sin.</a:t>
            </a:r>
            <a:endParaRPr/>
          </a:p>
          <a:p>
            <a:pPr marL="0" lvl="0" indent="0" algn="l" rtl="0">
              <a:spcBef>
                <a:spcPts val="0"/>
              </a:spcBef>
              <a:spcAft>
                <a:spcPts val="0"/>
              </a:spcAft>
              <a:buNone/>
            </a:pPr>
            <a:endParaRPr/>
          </a:p>
          <a:p>
            <a:pPr marL="0" lvl="0" indent="0" algn="l" rtl="0">
              <a:spcBef>
                <a:spcPts val="0"/>
              </a:spcBef>
              <a:spcAft>
                <a:spcPts val="0"/>
              </a:spcAft>
              <a:buNone/>
            </a:pPr>
            <a:r>
              <a:rPr lang="en"/>
              <a:t>His death had to atone for moral failure.   We have not lived the narrow life that he taught us about so he had to die to pay for it.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g4fc395f107_0_8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 name="Google Shape;218;g4fc395f107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Brock Lillis - MTSU - </a:t>
            </a:r>
            <a:endParaRPr/>
          </a:p>
          <a:p>
            <a:pPr marL="0" lvl="0" indent="0" algn="l" rtl="0">
              <a:spcBef>
                <a:spcPts val="0"/>
              </a:spcBef>
              <a:spcAft>
                <a:spcPts val="0"/>
              </a:spcAft>
              <a:buNone/>
            </a:pPr>
            <a:endParaRPr/>
          </a:p>
          <a:p>
            <a:pPr marL="0" lvl="0" indent="0" algn="l" rtl="0">
              <a:spcBef>
                <a:spcPts val="0"/>
              </a:spcBef>
              <a:spcAft>
                <a:spcPts val="0"/>
              </a:spcAft>
              <a:buNone/>
            </a:pPr>
            <a:r>
              <a:rPr lang="en"/>
              <a:t>Mississippi Burning</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g4fc395f107_0_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4" name="Google Shape;224;g4fc395f107_0_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4fc395f107_0_9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g4fc395f107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When I begin to see the seriousness of my condition, I am grateful for the grace and for the help.  For the way out of it.    Saphry had a brain aneurysm.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4fc395f107_0_1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6" name="Google Shape;236;g4fc395f107_0_1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solidFill>
                  <a:schemeClr val="dk1"/>
                </a:solidFill>
              </a:rPr>
              <a:t>When I begin to see the seriousness of my condition, I am grateful for the grace and for the help.  For the way out of it.    Saphry had a brain aneurysm.  </a:t>
            </a:r>
            <a:endParaRPr>
              <a:solidFill>
                <a:schemeClr val="dk1"/>
              </a:solidFill>
            </a:endParaRPr>
          </a:p>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hyperlink" Target="https://www.biblegateway.com/passage/?search=%E6%AD%8C+%E6%9E%97+%E5%A4%9A+%E5%89%8D+%E6%9B%B8+15%3A3&amp;version=NIV#fen-NIV-28722a" TargetMode="Externa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hyperlink" Target="https://www.biblegateway.com/passage/?search=%E6%AD%8C+%E6%9E%97+%E5%A4%9A+%E5%89%8D+%E6%9B%B8+15%3A5&amp;version=NIV#fen-NIV-28724a"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b="1">
                <a:solidFill>
                  <a:srgbClr val="434343"/>
                </a:solidFill>
              </a:rPr>
              <a:t> The Exclusivity of Christ</a:t>
            </a:r>
            <a:endParaRPr b="1">
              <a:solidFill>
                <a:srgbClr val="434343"/>
              </a:solidFill>
            </a:endParaRPr>
          </a:p>
        </p:txBody>
      </p:sp>
      <p:sp>
        <p:nvSpPr>
          <p:cNvPr id="55" name="Google Shape;55;p1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lvl="0">
              <a:lnSpc>
                <a:spcPct val="115000"/>
              </a:lnSpc>
              <a:buSzPts val="1100"/>
            </a:pPr>
            <a:r>
              <a:rPr lang="en" sz="3600" b="1" dirty="0">
                <a:solidFill>
                  <a:schemeClr val="dk2"/>
                </a:solidFill>
                <a:highlight>
                  <a:srgbClr val="FFFFFF"/>
                </a:highlight>
              </a:rPr>
              <a:t>John 14:6 </a:t>
            </a:r>
            <a:r>
              <a:rPr lang="zh-CN" altLang="en-US" sz="3600" dirty="0">
                <a:highlight>
                  <a:srgbClr val="FFFFFF"/>
                </a:highlight>
              </a:rPr>
              <a:t>約 翰 福 音 </a:t>
            </a:r>
            <a:r>
              <a:rPr lang="en-US" altLang="zh-CN" sz="3600" dirty="0">
                <a:highlight>
                  <a:srgbClr val="FFFFFF"/>
                </a:highlight>
              </a:rPr>
              <a:t>14</a:t>
            </a:r>
            <a:r>
              <a:rPr lang="zh-CN" altLang="en-US" sz="3600" dirty="0">
                <a:highlight>
                  <a:srgbClr val="FFFFFF"/>
                </a:highlight>
              </a:rPr>
              <a:t>：</a:t>
            </a:r>
            <a:r>
              <a:rPr lang="en-US" altLang="zh-CN" sz="3600" dirty="0">
                <a:highlight>
                  <a:srgbClr val="FFFFFF"/>
                </a:highlight>
              </a:rPr>
              <a:t>6</a:t>
            </a:r>
            <a:endParaRPr sz="3600" b="1" dirty="0">
              <a:solidFill>
                <a:schemeClr val="dk2"/>
              </a:solidFill>
              <a:highlight>
                <a:srgbClr val="FFFFFF"/>
              </a:highlight>
            </a:endParaRPr>
          </a:p>
          <a:p>
            <a:pPr marL="0" lvl="0" indent="0" algn="l" rtl="0">
              <a:spcBef>
                <a:spcPts val="1600"/>
              </a:spcBef>
              <a:spcAft>
                <a:spcPts val="0"/>
              </a:spcAft>
              <a:buNone/>
            </a:pPr>
            <a:endParaRPr dirty="0"/>
          </a:p>
        </p:txBody>
      </p:sp>
      <p:sp>
        <p:nvSpPr>
          <p:cNvPr id="61" name="Google Shape;61;p14"/>
          <p:cNvSpPr txBox="1">
            <a:spLocks noGrp="1"/>
          </p:cNvSpPr>
          <p:nvPr>
            <p:ph type="body" idx="1"/>
          </p:nvPr>
        </p:nvSpPr>
        <p:spPr>
          <a:xfrm>
            <a:off x="311700" y="1282075"/>
            <a:ext cx="8067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600" dirty="0">
                <a:highlight>
                  <a:srgbClr val="FFFFFF"/>
                </a:highlight>
              </a:rPr>
              <a:t>Jesus answered, “I am the way and the truth and the life. No one comes to the Father except through me. </a:t>
            </a:r>
            <a:endParaRPr sz="2600" dirty="0">
              <a:highlight>
                <a:srgbClr val="FFFFFF"/>
              </a:highlight>
            </a:endParaRPr>
          </a:p>
          <a:p>
            <a:pPr marL="114300" indent="0">
              <a:buNone/>
            </a:pPr>
            <a:r>
              <a:rPr lang="en-US" altLang="zh-CN" sz="2600" dirty="0">
                <a:highlight>
                  <a:srgbClr val="FFFFFF"/>
                </a:highlight>
              </a:rPr>
              <a:t> </a:t>
            </a:r>
          </a:p>
          <a:p>
            <a:pPr marL="114300" indent="0">
              <a:buNone/>
            </a:pPr>
            <a:r>
              <a:rPr lang="en-US" sz="2600" b="1" baseline="30000" dirty="0">
                <a:highlight>
                  <a:srgbClr val="FFFFFF"/>
                </a:highlight>
              </a:rPr>
              <a:t>6 </a:t>
            </a:r>
            <a:r>
              <a:rPr lang="zh-CN" altLang="en-US" sz="2600" dirty="0">
                <a:highlight>
                  <a:srgbClr val="FFFFFF"/>
                </a:highlight>
              </a:rPr>
              <a:t>耶 稣 说 我 就 是 道 路 、 真 理 、 生 命 ； 若 不 藉 着 我 ， 没 有 人 能 到 父 那 里 去 。</a:t>
            </a:r>
          </a:p>
          <a:p>
            <a:pPr marL="0" lvl="0" indent="0" algn="l" rtl="0">
              <a:spcBef>
                <a:spcPts val="1600"/>
              </a:spcBef>
              <a:spcAft>
                <a:spcPts val="1600"/>
              </a:spcAft>
              <a:buNone/>
            </a:pPr>
            <a:endParaRPr sz="4800" dirty="0">
              <a:highlight>
                <a:srgbClr val="FFFFFF"/>
              </a:highligh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7" name="Google Shape;67;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ctr" anchorCtr="0">
            <a:noAutofit/>
          </a:bodyPr>
          <a:lstStyle/>
          <a:p>
            <a:pPr marL="0" lvl="0" indent="0" algn="ctr" rtl="0">
              <a:spcBef>
                <a:spcPts val="0"/>
              </a:spcBef>
              <a:spcAft>
                <a:spcPts val="1600"/>
              </a:spcAft>
              <a:buNone/>
            </a:pPr>
            <a:r>
              <a:rPr lang="en" sz="6000" b="1"/>
              <a:t>What is Exclusivity?</a:t>
            </a:r>
            <a:endParaRPr sz="6000" b="1"/>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3" name="Google Shape;73;p16"/>
          <p:cNvSpPr txBox="1">
            <a:spLocks noGrp="1"/>
          </p:cNvSpPr>
          <p:nvPr>
            <p:ph type="body" idx="1"/>
          </p:nvPr>
        </p:nvSpPr>
        <p:spPr>
          <a:xfrm>
            <a:off x="45325" y="1152475"/>
            <a:ext cx="9040800" cy="3416400"/>
          </a:xfrm>
          <a:prstGeom prst="rect">
            <a:avLst/>
          </a:prstGeom>
        </p:spPr>
        <p:txBody>
          <a:bodyPr spcFirstLastPara="1" wrap="square" lIns="91425" tIns="91425" rIns="91425" bIns="91425" anchor="ctr" anchorCtr="0">
            <a:noAutofit/>
          </a:bodyPr>
          <a:lstStyle/>
          <a:p>
            <a:pPr marL="0" lvl="0" indent="0" algn="ctr" rtl="0">
              <a:spcBef>
                <a:spcPts val="0"/>
              </a:spcBef>
              <a:spcAft>
                <a:spcPts val="1600"/>
              </a:spcAft>
              <a:buNone/>
            </a:pPr>
            <a:r>
              <a:rPr lang="en" sz="6000" b="1"/>
              <a:t>Truth is exclusive.</a:t>
            </a:r>
            <a:endParaRPr sz="6000" b="1"/>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9" name="Google Shape;79;p17"/>
          <p:cNvSpPr txBox="1">
            <a:spLocks noGrp="1"/>
          </p:cNvSpPr>
          <p:nvPr>
            <p:ph type="body" idx="1"/>
          </p:nvPr>
        </p:nvSpPr>
        <p:spPr>
          <a:xfrm>
            <a:off x="311700" y="101772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 sz="4800">
                <a:solidFill>
                  <a:srgbClr val="666666"/>
                </a:solidFill>
              </a:rPr>
              <a:t>The exclusivity of Christ is rooted in history, calls us to humility, and offers us joy and love.</a:t>
            </a:r>
            <a:endParaRPr sz="4800">
              <a:solidFill>
                <a:srgbClr val="666666"/>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5" name="Google Shape;85;p1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 sz="4800">
                <a:solidFill>
                  <a:srgbClr val="666666"/>
                </a:solidFill>
              </a:rPr>
              <a:t>The </a:t>
            </a:r>
            <a:r>
              <a:rPr lang="en" sz="4800" b="1">
                <a:solidFill>
                  <a:srgbClr val="666666"/>
                </a:solidFill>
              </a:rPr>
              <a:t>exclusivity of Christ</a:t>
            </a:r>
            <a:r>
              <a:rPr lang="en" sz="4800">
                <a:solidFill>
                  <a:srgbClr val="666666"/>
                </a:solidFill>
              </a:rPr>
              <a:t> is rooted in history, calls us to humility, and offers us joy and love.</a:t>
            </a:r>
            <a:endParaRPr sz="4800">
              <a:solidFill>
                <a:srgbClr val="666666"/>
              </a:solidFill>
            </a:endParaRPr>
          </a:p>
          <a:p>
            <a:pPr marL="0" lvl="0" indent="0" algn="l" rtl="0">
              <a:spcBef>
                <a:spcPts val="0"/>
              </a:spcBef>
              <a:spcAft>
                <a:spcPts val="160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9"/>
          <p:cNvSpPr txBox="1">
            <a:spLocks noGrp="1"/>
          </p:cNvSpPr>
          <p:nvPr>
            <p:ph type="title"/>
          </p:nvPr>
        </p:nvSpPr>
        <p:spPr>
          <a:xfrm>
            <a:off x="311700" y="1333725"/>
            <a:ext cx="8520600" cy="1659000"/>
          </a:xfrm>
          <a:prstGeom prst="rect">
            <a:avLst/>
          </a:prstGeom>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endParaRPr/>
          </a:p>
          <a:p>
            <a:pPr marL="0" lvl="0" indent="0" algn="l" rtl="0">
              <a:lnSpc>
                <a:spcPct val="115000"/>
              </a:lnSpc>
              <a:spcBef>
                <a:spcPts val="0"/>
              </a:spcBef>
              <a:spcAft>
                <a:spcPts val="0"/>
              </a:spcAft>
              <a:buNone/>
            </a:pPr>
            <a:r>
              <a:rPr lang="en">
                <a:solidFill>
                  <a:srgbClr val="666666"/>
                </a:solidFill>
              </a:rPr>
              <a:t>“Enter through the narrow gate. For wide is the gate and broad is the road that leads to destruction, and many enter through it.  But small is the gate and narrow the road that leads to life, and only a few find it.”</a:t>
            </a:r>
            <a:endParaRPr>
              <a:solidFill>
                <a:srgbClr val="666666"/>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solidFill>
                  <a:srgbClr val="666666"/>
                </a:solidFill>
              </a:rPr>
              <a:t>The Small Gate, the Narrow Road</a:t>
            </a:r>
            <a:endParaRPr sz="3600" b="1">
              <a:solidFill>
                <a:srgbClr val="666666"/>
              </a:solidFill>
            </a:endParaRPr>
          </a:p>
        </p:txBody>
      </p:sp>
      <p:sp>
        <p:nvSpPr>
          <p:cNvPr id="96" name="Google Shape;96;p20"/>
          <p:cNvSpPr txBox="1">
            <a:spLocks noGrp="1"/>
          </p:cNvSpPr>
          <p:nvPr>
            <p:ph type="body" idx="1"/>
          </p:nvPr>
        </p:nvSpPr>
        <p:spPr>
          <a:xfrm>
            <a:off x="679750" y="1456700"/>
            <a:ext cx="8464200" cy="3112200"/>
          </a:xfrm>
          <a:prstGeom prst="rect">
            <a:avLst/>
          </a:prstGeom>
        </p:spPr>
        <p:txBody>
          <a:bodyPr spcFirstLastPara="1" wrap="square" lIns="91425" tIns="91425" rIns="91425" bIns="91425" anchor="t" anchorCtr="0">
            <a:noAutofit/>
          </a:bodyPr>
          <a:lstStyle/>
          <a:p>
            <a:pPr marL="457200" lvl="0" indent="-419100" algn="l" rtl="0">
              <a:spcBef>
                <a:spcPts val="0"/>
              </a:spcBef>
              <a:spcAft>
                <a:spcPts val="0"/>
              </a:spcAft>
              <a:buSzPts val="3000"/>
              <a:buChar char="●"/>
            </a:pPr>
            <a:r>
              <a:rPr lang="en" sz="3000"/>
              <a:t>God is near, repent and believe</a:t>
            </a:r>
            <a:endParaRPr sz="3000"/>
          </a:p>
          <a:p>
            <a:pPr marL="457200" lvl="0" indent="-419100" algn="l" rtl="0">
              <a:spcBef>
                <a:spcPts val="0"/>
              </a:spcBef>
              <a:spcAft>
                <a:spcPts val="0"/>
              </a:spcAft>
              <a:buSzPts val="3000"/>
              <a:buChar char="●"/>
            </a:pPr>
            <a:r>
              <a:rPr lang="en" sz="3000"/>
              <a:t>Rid yourself of anger, the root of murder </a:t>
            </a:r>
            <a:endParaRPr sz="3000"/>
          </a:p>
          <a:p>
            <a:pPr marL="457200" lvl="0" indent="-419100" algn="l" rtl="0">
              <a:spcBef>
                <a:spcPts val="0"/>
              </a:spcBef>
              <a:spcAft>
                <a:spcPts val="0"/>
              </a:spcAft>
              <a:buSzPts val="3000"/>
              <a:buChar char="●"/>
            </a:pPr>
            <a:r>
              <a:rPr lang="en" sz="3000"/>
              <a:t>Rid yourself of lust, the root of adultery</a:t>
            </a:r>
            <a:endParaRPr sz="3000"/>
          </a:p>
          <a:p>
            <a:pPr marL="457200" lvl="0" indent="-419100" algn="l" rtl="0">
              <a:spcBef>
                <a:spcPts val="0"/>
              </a:spcBef>
              <a:spcAft>
                <a:spcPts val="0"/>
              </a:spcAft>
              <a:buSzPts val="3000"/>
              <a:buChar char="●"/>
            </a:pPr>
            <a:r>
              <a:rPr lang="en" sz="3000"/>
              <a:t>If you don’t, you are in danger of hell</a:t>
            </a:r>
            <a:endParaRPr sz="3000"/>
          </a:p>
          <a:p>
            <a:pPr marL="457200" lvl="0" indent="-419100" algn="l" rtl="0">
              <a:spcBef>
                <a:spcPts val="0"/>
              </a:spcBef>
              <a:spcAft>
                <a:spcPts val="0"/>
              </a:spcAft>
              <a:buSzPts val="3000"/>
              <a:buChar char="●"/>
            </a:pPr>
            <a:r>
              <a:rPr lang="en" sz="3000"/>
              <a:t>Speak simply and keep your word</a:t>
            </a:r>
            <a:endParaRPr sz="3000"/>
          </a:p>
          <a:p>
            <a:pPr marL="457200" lvl="0" indent="0" algn="l" rtl="0">
              <a:spcBef>
                <a:spcPts val="1600"/>
              </a:spcBef>
              <a:spcAft>
                <a:spcPts val="0"/>
              </a:spcAft>
              <a:buNone/>
            </a:pPr>
            <a:endParaRPr sz="3000"/>
          </a:p>
          <a:p>
            <a:pPr marL="457200" lvl="0" indent="0" algn="l" rtl="0">
              <a:spcBef>
                <a:spcPts val="1600"/>
              </a:spcBef>
              <a:spcAft>
                <a:spcPts val="1600"/>
              </a:spcAft>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3600" b="1">
                <a:solidFill>
                  <a:srgbClr val="666666"/>
                </a:solidFill>
              </a:rPr>
              <a:t>The Small Gate, the Narrow Road</a:t>
            </a:r>
            <a:endParaRPr sz="3600" b="1">
              <a:solidFill>
                <a:srgbClr val="666666"/>
              </a:solidFill>
            </a:endParaRPr>
          </a:p>
          <a:p>
            <a:pPr marL="0" lvl="0" indent="0" algn="l" rtl="0">
              <a:spcBef>
                <a:spcPts val="0"/>
              </a:spcBef>
              <a:spcAft>
                <a:spcPts val="0"/>
              </a:spcAft>
              <a:buNone/>
            </a:pPr>
            <a:endParaRPr/>
          </a:p>
        </p:txBody>
      </p:sp>
      <p:sp>
        <p:nvSpPr>
          <p:cNvPr id="102" name="Google Shape;102;p21"/>
          <p:cNvSpPr txBox="1">
            <a:spLocks noGrp="1"/>
          </p:cNvSpPr>
          <p:nvPr>
            <p:ph type="body" idx="1"/>
          </p:nvPr>
        </p:nvSpPr>
        <p:spPr>
          <a:xfrm>
            <a:off x="895025" y="1345075"/>
            <a:ext cx="8016600" cy="3416400"/>
          </a:xfrm>
          <a:prstGeom prst="rect">
            <a:avLst/>
          </a:prstGeom>
        </p:spPr>
        <p:txBody>
          <a:bodyPr spcFirstLastPara="1" wrap="square" lIns="91425" tIns="91425" rIns="91425" bIns="91425" anchor="t" anchorCtr="0">
            <a:noAutofit/>
          </a:bodyPr>
          <a:lstStyle/>
          <a:p>
            <a:pPr marL="457200" lvl="0" indent="-457200" algn="l" rtl="0">
              <a:spcBef>
                <a:spcPts val="0"/>
              </a:spcBef>
              <a:spcAft>
                <a:spcPts val="0"/>
              </a:spcAft>
              <a:buSzPts val="3600"/>
              <a:buChar char="●"/>
            </a:pPr>
            <a:r>
              <a:rPr lang="en" sz="3600"/>
              <a:t>Do not fight evil people</a:t>
            </a:r>
            <a:endParaRPr sz="3600"/>
          </a:p>
          <a:p>
            <a:pPr marL="457200" lvl="0" indent="-457200" algn="l" rtl="0">
              <a:spcBef>
                <a:spcPts val="0"/>
              </a:spcBef>
              <a:spcAft>
                <a:spcPts val="0"/>
              </a:spcAft>
              <a:buSzPts val="3600"/>
              <a:buChar char="●"/>
            </a:pPr>
            <a:r>
              <a:rPr lang="en" sz="3600"/>
              <a:t>Love your enemy</a:t>
            </a:r>
            <a:endParaRPr sz="3600"/>
          </a:p>
          <a:p>
            <a:pPr marL="457200" lvl="0" indent="-457200" algn="l" rtl="0">
              <a:spcBef>
                <a:spcPts val="0"/>
              </a:spcBef>
              <a:spcAft>
                <a:spcPts val="0"/>
              </a:spcAft>
              <a:buSzPts val="3600"/>
              <a:buChar char="●"/>
            </a:pPr>
            <a:r>
              <a:rPr lang="en" sz="3600"/>
              <a:t>Give, pray and fast in secret</a:t>
            </a:r>
            <a:endParaRPr sz="3600"/>
          </a:p>
          <a:p>
            <a:pPr marL="457200" lvl="0" indent="-457200" algn="l" rtl="0">
              <a:spcBef>
                <a:spcPts val="0"/>
              </a:spcBef>
              <a:spcAft>
                <a:spcPts val="0"/>
              </a:spcAft>
              <a:buSzPts val="3600"/>
              <a:buChar char="●"/>
            </a:pPr>
            <a:r>
              <a:rPr lang="en" sz="3600"/>
              <a:t>Forgive, and you will be forgiven</a:t>
            </a:r>
            <a:endParaRPr sz="36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22"/>
          <p:cNvSpPr txBox="1">
            <a:spLocks noGrp="1"/>
          </p:cNvSpPr>
          <p:nvPr>
            <p:ph type="title"/>
          </p:nvPr>
        </p:nvSpPr>
        <p:spPr>
          <a:xfrm>
            <a:off x="866825" y="2286825"/>
            <a:ext cx="8520600" cy="841800"/>
          </a:xfrm>
          <a:prstGeom prst="rect">
            <a:avLst/>
          </a:prstGeom>
        </p:spPr>
        <p:txBody>
          <a:bodyPr spcFirstLastPara="1" wrap="square" lIns="91425" tIns="91425" rIns="91425" bIns="91425" anchor="ctr" anchorCtr="0">
            <a:noAutofit/>
          </a:bodyPr>
          <a:lstStyle/>
          <a:p>
            <a:pPr marL="457200" lvl="0" indent="0" algn="l" rtl="0">
              <a:lnSpc>
                <a:spcPct val="115000"/>
              </a:lnSpc>
              <a:spcBef>
                <a:spcPts val="0"/>
              </a:spcBef>
              <a:spcAft>
                <a:spcPts val="0"/>
              </a:spcAft>
              <a:buNone/>
            </a:pPr>
            <a:endParaRPr sz="3000">
              <a:solidFill>
                <a:schemeClr val="dk2"/>
              </a:solidFill>
            </a:endParaRPr>
          </a:p>
          <a:p>
            <a:pPr marL="457200" lvl="0" indent="-419100" algn="l" rtl="0">
              <a:lnSpc>
                <a:spcPct val="115000"/>
              </a:lnSpc>
              <a:spcBef>
                <a:spcPts val="1600"/>
              </a:spcBef>
              <a:spcAft>
                <a:spcPts val="0"/>
              </a:spcAft>
              <a:buClr>
                <a:schemeClr val="dk2"/>
              </a:buClr>
              <a:buSzPts val="3000"/>
              <a:buChar char="●"/>
            </a:pPr>
            <a:r>
              <a:rPr lang="en" sz="3000">
                <a:solidFill>
                  <a:schemeClr val="dk2"/>
                </a:solidFill>
              </a:rPr>
              <a:t>Choose: God or money</a:t>
            </a:r>
            <a:endParaRPr sz="3000">
              <a:solidFill>
                <a:schemeClr val="dk2"/>
              </a:solidFill>
            </a:endParaRPr>
          </a:p>
          <a:p>
            <a:pPr marL="457200" lvl="0" indent="-419100" algn="l" rtl="0">
              <a:lnSpc>
                <a:spcPct val="115000"/>
              </a:lnSpc>
              <a:spcBef>
                <a:spcPts val="0"/>
              </a:spcBef>
              <a:spcAft>
                <a:spcPts val="0"/>
              </a:spcAft>
              <a:buClr>
                <a:schemeClr val="dk2"/>
              </a:buClr>
              <a:buSzPts val="3000"/>
              <a:buChar char="●"/>
            </a:pPr>
            <a:r>
              <a:rPr lang="en" sz="3000">
                <a:solidFill>
                  <a:schemeClr val="dk2"/>
                </a:solidFill>
              </a:rPr>
              <a:t>Don't judge others with superiority </a:t>
            </a:r>
            <a:endParaRPr sz="3000">
              <a:solidFill>
                <a:schemeClr val="dk2"/>
              </a:solidFill>
            </a:endParaRPr>
          </a:p>
          <a:p>
            <a:pPr marL="457200" lvl="0" indent="-419100" algn="l" rtl="0">
              <a:lnSpc>
                <a:spcPct val="115000"/>
              </a:lnSpc>
              <a:spcBef>
                <a:spcPts val="0"/>
              </a:spcBef>
              <a:spcAft>
                <a:spcPts val="0"/>
              </a:spcAft>
              <a:buClr>
                <a:schemeClr val="dk2"/>
              </a:buClr>
              <a:buSzPts val="3000"/>
              <a:buChar char="●"/>
            </a:pPr>
            <a:r>
              <a:rPr lang="en" sz="3000">
                <a:solidFill>
                  <a:schemeClr val="dk2"/>
                </a:solidFill>
              </a:rPr>
              <a:t>Ask, seek, knock - don’t worry</a:t>
            </a:r>
            <a:endParaRPr sz="3000">
              <a:solidFill>
                <a:schemeClr val="dk2"/>
              </a:solidFill>
            </a:endParaRPr>
          </a:p>
          <a:p>
            <a:pPr marL="457200" lvl="0" indent="-419100" algn="l" rtl="0">
              <a:lnSpc>
                <a:spcPct val="115000"/>
              </a:lnSpc>
              <a:spcBef>
                <a:spcPts val="0"/>
              </a:spcBef>
              <a:spcAft>
                <a:spcPts val="0"/>
              </a:spcAft>
              <a:buClr>
                <a:schemeClr val="dk2"/>
              </a:buClr>
              <a:buSzPts val="3000"/>
              <a:buChar char="●"/>
            </a:pPr>
            <a:r>
              <a:rPr lang="en" sz="3000">
                <a:solidFill>
                  <a:schemeClr val="dk2"/>
                </a:solidFill>
              </a:rPr>
              <a:t>Do to others as you want them to do to you</a:t>
            </a:r>
            <a:endParaRPr sz="3000">
              <a:solidFill>
                <a:schemeClr val="dk2"/>
              </a:solidFill>
            </a:endParaRPr>
          </a:p>
          <a:p>
            <a:pPr marL="0" lvl="0" indent="0" algn="ctr" rtl="0">
              <a:spcBef>
                <a:spcPts val="1600"/>
              </a:spcBef>
              <a:spcAft>
                <a:spcPts val="0"/>
              </a:spcAft>
              <a:buNone/>
            </a:pPr>
            <a:endParaRPr/>
          </a:p>
        </p:txBody>
      </p:sp>
      <p:sp>
        <p:nvSpPr>
          <p:cNvPr id="108" name="Google Shape;108;p22"/>
          <p:cNvSpPr txBox="1"/>
          <p:nvPr/>
        </p:nvSpPr>
        <p:spPr>
          <a:xfrm>
            <a:off x="311700" y="550350"/>
            <a:ext cx="7935900" cy="761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3600" b="1" dirty="0">
                <a:solidFill>
                  <a:srgbClr val="666666"/>
                </a:solidFill>
              </a:rPr>
              <a:t>The Small Gate, the Narrow Road</a:t>
            </a:r>
            <a:endParaRPr sz="3600" b="1" dirty="0">
              <a:solidFill>
                <a:srgbClr val="666666"/>
              </a:solidFill>
            </a:endParaRPr>
          </a:p>
          <a:p>
            <a:pPr marL="0" lvl="0" indent="0" algn="l" rtl="0">
              <a:spcBef>
                <a:spcPts val="0"/>
              </a:spcBef>
              <a:spcAft>
                <a:spcPts val="0"/>
              </a:spcAft>
              <a:buNone/>
            </a:pP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3"/>
          <p:cNvSpPr txBox="1">
            <a:spLocks noGrp="1"/>
          </p:cNvSpPr>
          <p:nvPr>
            <p:ph type="title"/>
          </p:nvPr>
        </p:nvSpPr>
        <p:spPr>
          <a:xfrm>
            <a:off x="155700" y="127591"/>
            <a:ext cx="8520600" cy="572700"/>
          </a:xfrm>
          <a:prstGeom prst="rect">
            <a:avLst/>
          </a:prstGeom>
        </p:spPr>
        <p:txBody>
          <a:bodyPr spcFirstLastPara="1" wrap="square" lIns="91425" tIns="91425" rIns="91425" bIns="91425" anchor="t" anchorCtr="0">
            <a:noAutofit/>
          </a:bodyPr>
          <a:lstStyle/>
          <a:p>
            <a:pPr lvl="0"/>
            <a:r>
              <a:rPr lang="en" sz="3600" b="1" dirty="0">
                <a:solidFill>
                  <a:srgbClr val="666666"/>
                </a:solidFill>
              </a:rPr>
              <a:t>Matthew 7:21-23 </a:t>
            </a:r>
            <a:r>
              <a:rPr lang="zh-CN" altLang="en-US" sz="3600" dirty="0"/>
              <a:t>馬 太 福 音 </a:t>
            </a:r>
            <a:r>
              <a:rPr lang="en-US" altLang="zh-CN" sz="3600" dirty="0"/>
              <a:t>7:21-23 </a:t>
            </a:r>
            <a:endParaRPr sz="3600" b="1" dirty="0">
              <a:solidFill>
                <a:srgbClr val="666666"/>
              </a:solidFill>
            </a:endParaRPr>
          </a:p>
        </p:txBody>
      </p:sp>
      <p:sp>
        <p:nvSpPr>
          <p:cNvPr id="114" name="Google Shape;114;p23"/>
          <p:cNvSpPr txBox="1">
            <a:spLocks noGrp="1"/>
          </p:cNvSpPr>
          <p:nvPr>
            <p:ph type="body" idx="1"/>
          </p:nvPr>
        </p:nvSpPr>
        <p:spPr>
          <a:xfrm>
            <a:off x="155700" y="572700"/>
            <a:ext cx="82092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1600"/>
              </a:spcBef>
              <a:spcAft>
                <a:spcPts val="1600"/>
              </a:spcAft>
              <a:buNone/>
            </a:pPr>
            <a:r>
              <a:rPr lang="en" sz="2600" dirty="0"/>
              <a:t>“Not everyone who says to me, ‘Lord, Lord,’ will enter the kingdom of heaven, but only the one who does the will of my Father who is in heaven.” </a:t>
            </a:r>
            <a:br>
              <a:rPr lang="en-US" altLang="zh-CN" sz="2600" dirty="0"/>
            </a:br>
            <a:r>
              <a:rPr lang="en-US" altLang="zh-CN" sz="2600" b="1" baseline="30000" dirty="0"/>
              <a:t>21 </a:t>
            </a:r>
            <a:r>
              <a:rPr lang="zh-CN" altLang="en-US" sz="2600" dirty="0"/>
              <a:t>凡 称 呼 我 主 阿 ， 主 阿 的 人 不 能 都 进 天 国 ； 惟 独 遵 行 我 天 父 旨 意 的 人 才 能 进 去 。</a:t>
            </a:r>
            <a:r>
              <a:rPr lang="en-US" altLang="zh-CN" sz="2600" b="1" baseline="30000" dirty="0"/>
              <a:t>22 </a:t>
            </a:r>
            <a:r>
              <a:rPr lang="zh-CN" altLang="en-US" sz="2600" dirty="0"/>
              <a:t>当 那 日 必 有 许 多 人 对 我 说 ： 主 阿 ， 主 阿 ， 我 们 不 是 奉 你 的 名 传 道 ， 奉 你 的 名 赶 鬼 ， 奉 你 的 名 行 许 多 异 能 麽 ？</a:t>
            </a:r>
            <a:r>
              <a:rPr lang="en-US" altLang="zh-CN" sz="2600" b="1" baseline="30000" dirty="0"/>
              <a:t>23 </a:t>
            </a:r>
            <a:r>
              <a:rPr lang="zh-CN" altLang="en-US" sz="2600" dirty="0"/>
              <a:t>我 就 明 明 的 告 诉 他 们 说 ： 我 从 来 不 认 识 你 们 ， 你 们 这 些 作 恶 的 人 ， 离 开 我 去 罢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0" name="Google Shape;120;p2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3000" dirty="0"/>
              <a:t>“Many will say to me on that day, ‘Lord, Lord, did we not prophesy in your name and in your name drive out demons and in your name perform many miracles?’ Then I will tell them plainly, ‘I never knew you. Away from me, you evildoers!’”</a:t>
            </a:r>
            <a:endParaRPr sz="3000" dirty="0"/>
          </a:p>
          <a:p>
            <a:pPr marL="0" lvl="0" indent="0" algn="l" rtl="0">
              <a:spcBef>
                <a:spcPts val="1600"/>
              </a:spcBef>
              <a:spcAft>
                <a:spcPts val="1600"/>
              </a:spcAft>
              <a:buNone/>
            </a:pPr>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5"/>
          <p:cNvSpPr txBox="1">
            <a:spLocks noGrp="1"/>
          </p:cNvSpPr>
          <p:nvPr>
            <p:ph type="title"/>
          </p:nvPr>
        </p:nvSpPr>
        <p:spPr>
          <a:xfrm>
            <a:off x="194742" y="126048"/>
            <a:ext cx="8520600" cy="572700"/>
          </a:xfrm>
          <a:prstGeom prst="rect">
            <a:avLst/>
          </a:prstGeom>
        </p:spPr>
        <p:txBody>
          <a:bodyPr spcFirstLastPara="1" wrap="square" lIns="91425" tIns="91425" rIns="91425" bIns="91425" anchor="t" anchorCtr="0">
            <a:noAutofit/>
          </a:bodyPr>
          <a:lstStyle/>
          <a:p>
            <a:r>
              <a:rPr lang="en" sz="3600" b="1" dirty="0">
                <a:solidFill>
                  <a:srgbClr val="666666"/>
                </a:solidFill>
              </a:rPr>
              <a:t>John 6:28-29 </a:t>
            </a:r>
            <a:r>
              <a:rPr lang="zh-CN" altLang="en-US" sz="3600" dirty="0"/>
              <a:t>約 翰 福 音 </a:t>
            </a:r>
            <a:r>
              <a:rPr lang="en-US" altLang="zh-CN" sz="3600" dirty="0"/>
              <a:t>6:28-29 </a:t>
            </a:r>
            <a:br>
              <a:rPr lang="en-US" sz="3600" dirty="0"/>
            </a:br>
            <a:endParaRPr sz="3600" b="1" dirty="0">
              <a:solidFill>
                <a:srgbClr val="666666"/>
              </a:solidFill>
            </a:endParaRPr>
          </a:p>
        </p:txBody>
      </p:sp>
      <p:sp>
        <p:nvSpPr>
          <p:cNvPr id="126" name="Google Shape;126;p25"/>
          <p:cNvSpPr txBox="1">
            <a:spLocks noGrp="1"/>
          </p:cNvSpPr>
          <p:nvPr>
            <p:ph type="body" idx="1"/>
          </p:nvPr>
        </p:nvSpPr>
        <p:spPr>
          <a:xfrm>
            <a:off x="194742" y="698748"/>
            <a:ext cx="8520600" cy="3416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sz="2600" dirty="0">
                <a:solidFill>
                  <a:srgbClr val="434343"/>
                </a:solidFill>
              </a:rPr>
              <a:t>Then they asked him, “What must we do to do the works God requires?”</a:t>
            </a:r>
            <a:endParaRPr sz="2600" dirty="0">
              <a:solidFill>
                <a:srgbClr val="434343"/>
              </a:solidFill>
            </a:endParaRPr>
          </a:p>
          <a:p>
            <a:pPr marL="0" lvl="0" indent="0" algn="l" rtl="0">
              <a:lnSpc>
                <a:spcPct val="115000"/>
              </a:lnSpc>
              <a:spcBef>
                <a:spcPts val="800"/>
              </a:spcBef>
              <a:spcAft>
                <a:spcPts val="0"/>
              </a:spcAft>
              <a:buClr>
                <a:schemeClr val="dk1"/>
              </a:buClr>
              <a:buSzPts val="1100"/>
              <a:buFont typeface="Arial"/>
              <a:buNone/>
            </a:pPr>
            <a:r>
              <a:rPr lang="en" sz="2600" dirty="0">
                <a:solidFill>
                  <a:srgbClr val="434343"/>
                </a:solidFill>
              </a:rPr>
              <a:t>Jesus answered, “The work of God is this: to believe in the one he </a:t>
            </a:r>
            <a:r>
              <a:rPr lang="en" sz="2800" dirty="0">
                <a:solidFill>
                  <a:srgbClr val="434343"/>
                </a:solidFill>
              </a:rPr>
              <a:t>has</a:t>
            </a:r>
            <a:r>
              <a:rPr lang="en" sz="2600" dirty="0">
                <a:solidFill>
                  <a:srgbClr val="434343"/>
                </a:solidFill>
              </a:rPr>
              <a:t> sent.”</a:t>
            </a:r>
            <a:br>
              <a:rPr lang="en" sz="2600" dirty="0">
                <a:solidFill>
                  <a:srgbClr val="434343"/>
                </a:solidFill>
              </a:rPr>
            </a:br>
            <a:endParaRPr lang="en" sz="2600" dirty="0">
              <a:solidFill>
                <a:srgbClr val="434343"/>
              </a:solidFill>
            </a:endParaRPr>
          </a:p>
          <a:p>
            <a:pPr marL="114300" indent="0">
              <a:buNone/>
            </a:pPr>
            <a:r>
              <a:rPr lang="en-US" sz="2600" b="1" baseline="30000" dirty="0"/>
              <a:t>28 </a:t>
            </a:r>
            <a:r>
              <a:rPr lang="zh-CN" altLang="en-US" sz="2600" dirty="0"/>
              <a:t>众 人 问 他 说 ： 我 们 当 行 甚 麽 ， 才 算 做 神 的 工 呢 ？</a:t>
            </a:r>
            <a:r>
              <a:rPr lang="en-US" altLang="zh-CN" sz="2600" b="1" baseline="30000" dirty="0"/>
              <a:t>29 </a:t>
            </a:r>
            <a:r>
              <a:rPr lang="zh-CN" altLang="en-US" sz="2600" dirty="0"/>
              <a:t>耶 稣 回 答 说 ： 信 神 所 差 来 的 ， 这 就 是 做 神 的 工 。</a:t>
            </a:r>
            <a:endParaRPr sz="3000" dirty="0">
              <a:solidFill>
                <a:srgbClr val="434343"/>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26"/>
          <p:cNvSpPr txBox="1">
            <a:spLocks noGrp="1"/>
          </p:cNvSpPr>
          <p:nvPr>
            <p:ph type="body" idx="1"/>
          </p:nvPr>
        </p:nvSpPr>
        <p:spPr>
          <a:xfrm>
            <a:off x="589125" y="1479350"/>
            <a:ext cx="7987200" cy="2962200"/>
          </a:xfrm>
          <a:prstGeom prst="rect">
            <a:avLst/>
          </a:prstGeom>
        </p:spPr>
        <p:txBody>
          <a:bodyPr spcFirstLastPara="1" wrap="square" lIns="91425" tIns="91425" rIns="91425" bIns="91425" anchor="ctr" anchorCtr="0">
            <a:noAutofit/>
          </a:bodyPr>
          <a:lstStyle/>
          <a:p>
            <a:pPr marL="0" lvl="0" indent="0" algn="l" rtl="0">
              <a:lnSpc>
                <a:spcPct val="100000"/>
              </a:lnSpc>
              <a:spcBef>
                <a:spcPts val="0"/>
              </a:spcBef>
              <a:spcAft>
                <a:spcPts val="0"/>
              </a:spcAft>
              <a:buClr>
                <a:schemeClr val="dk1"/>
              </a:buClr>
              <a:buSzPts val="1100"/>
              <a:buFont typeface="Arial"/>
              <a:buNone/>
            </a:pPr>
            <a:r>
              <a:rPr lang="en" sz="4800">
                <a:solidFill>
                  <a:srgbClr val="666666"/>
                </a:solidFill>
              </a:rPr>
              <a:t>The exclusivity of Christ is </a:t>
            </a:r>
            <a:r>
              <a:rPr lang="en" sz="4800" b="1">
                <a:solidFill>
                  <a:srgbClr val="666666"/>
                </a:solidFill>
              </a:rPr>
              <a:t>rooted in history</a:t>
            </a:r>
            <a:r>
              <a:rPr lang="en" sz="4800">
                <a:solidFill>
                  <a:srgbClr val="666666"/>
                </a:solidFill>
              </a:rPr>
              <a:t>, calls us to humility, and offers us joy and love.</a:t>
            </a:r>
            <a:endParaRPr sz="4800">
              <a:solidFill>
                <a:srgbClr val="666666"/>
              </a:solidFill>
            </a:endParaRPr>
          </a:p>
          <a:p>
            <a:pPr marL="0" lvl="0" indent="0" algn="ctr" rtl="0">
              <a:spcBef>
                <a:spcPts val="0"/>
              </a:spcBef>
              <a:spcAft>
                <a:spcPts val="1600"/>
              </a:spcAft>
              <a:buNone/>
            </a:pPr>
            <a:endParaRPr sz="6000" b="1"/>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7"/>
          <p:cNvSpPr txBox="1">
            <a:spLocks noGrp="1"/>
          </p:cNvSpPr>
          <p:nvPr>
            <p:ph type="title"/>
          </p:nvPr>
        </p:nvSpPr>
        <p:spPr>
          <a:xfrm>
            <a:off x="311700" y="648950"/>
            <a:ext cx="8520600" cy="1673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sz="3600" b="1" dirty="0"/>
          </a:p>
          <a:p>
            <a:pPr marL="0" lvl="0" indent="0" algn="ctr" rtl="0">
              <a:spcBef>
                <a:spcPts val="0"/>
              </a:spcBef>
              <a:spcAft>
                <a:spcPts val="0"/>
              </a:spcAft>
              <a:buNone/>
            </a:pPr>
            <a:r>
              <a:rPr lang="en" sz="4000" b="1" dirty="0">
                <a:solidFill>
                  <a:srgbClr val="666666"/>
                </a:solidFill>
              </a:rPr>
              <a:t>Six Agreed Upon Historical Facts</a:t>
            </a:r>
            <a:endParaRPr sz="4000" b="1" dirty="0">
              <a:solidFill>
                <a:srgbClr val="666666"/>
              </a:solidFill>
            </a:endParaRPr>
          </a:p>
        </p:txBody>
      </p:sp>
      <p:sp>
        <p:nvSpPr>
          <p:cNvPr id="137" name="Google Shape;137;p27"/>
          <p:cNvSpPr txBox="1">
            <a:spLocks noGrp="1"/>
          </p:cNvSpPr>
          <p:nvPr>
            <p:ph type="body" idx="1"/>
          </p:nvPr>
        </p:nvSpPr>
        <p:spPr>
          <a:xfrm>
            <a:off x="311700" y="1858000"/>
            <a:ext cx="8520600" cy="2130000"/>
          </a:xfrm>
          <a:prstGeom prst="rect">
            <a:avLst/>
          </a:prstGeom>
        </p:spPr>
        <p:txBody>
          <a:bodyPr spcFirstLastPara="1" wrap="square" lIns="91425" tIns="91425" rIns="91425" bIns="91425" anchor="ctr" anchorCtr="0">
            <a:noAutofit/>
          </a:bodyPr>
          <a:lstStyle/>
          <a:p>
            <a:pPr marL="1371600" lvl="0" indent="0" algn="l" rtl="0">
              <a:lnSpc>
                <a:spcPct val="100000"/>
              </a:lnSpc>
              <a:spcBef>
                <a:spcPts val="0"/>
              </a:spcBef>
              <a:spcAft>
                <a:spcPts val="0"/>
              </a:spcAft>
              <a:buNone/>
            </a:pPr>
            <a:endParaRPr sz="1200">
              <a:solidFill>
                <a:schemeClr val="dk1"/>
              </a:solidFill>
              <a:latin typeface="Cambria"/>
              <a:ea typeface="Cambria"/>
              <a:cs typeface="Cambria"/>
              <a:sym typeface="Cambria"/>
            </a:endParaRPr>
          </a:p>
          <a:p>
            <a:pPr marL="0" lvl="0" indent="0" algn="l" rtl="0">
              <a:lnSpc>
                <a:spcPct val="100000"/>
              </a:lnSpc>
              <a:spcBef>
                <a:spcPts val="0"/>
              </a:spcBef>
              <a:spcAft>
                <a:spcPts val="0"/>
              </a:spcAft>
              <a:buNone/>
            </a:pPr>
            <a:r>
              <a:rPr lang="en" sz="3600" b="1">
                <a:solidFill>
                  <a:schemeClr val="dk1"/>
                </a:solidFill>
              </a:rPr>
              <a:t>   FACT 1:  </a:t>
            </a:r>
            <a:r>
              <a:rPr lang="en" sz="3600">
                <a:solidFill>
                  <a:schemeClr val="dk1"/>
                </a:solidFill>
              </a:rPr>
              <a:t>Jesus was a real person. </a:t>
            </a:r>
            <a:endParaRPr sz="3600">
              <a:solidFill>
                <a:schemeClr val="dk1"/>
              </a:solidFill>
            </a:endParaRPr>
          </a:p>
          <a:p>
            <a:pPr marL="0" lvl="0" indent="0" algn="l" rtl="0">
              <a:lnSpc>
                <a:spcPct val="100000"/>
              </a:lnSpc>
              <a:spcBef>
                <a:spcPts val="0"/>
              </a:spcBef>
              <a:spcAft>
                <a:spcPts val="0"/>
              </a:spcAft>
              <a:buNone/>
            </a:pP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2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a:solidFill>
                  <a:srgbClr val="666666"/>
                </a:solidFill>
              </a:rPr>
              <a:t>JOSEPHUS</a:t>
            </a:r>
            <a:r>
              <a:rPr lang="en">
                <a:solidFill>
                  <a:srgbClr val="666666"/>
                </a:solidFill>
              </a:rPr>
              <a:t> - </a:t>
            </a:r>
            <a:r>
              <a:rPr lang="en" i="1">
                <a:solidFill>
                  <a:srgbClr val="666666"/>
                </a:solidFill>
              </a:rPr>
              <a:t>Antiquities of the Jews</a:t>
            </a:r>
            <a:r>
              <a:rPr lang="en">
                <a:solidFill>
                  <a:srgbClr val="666666"/>
                </a:solidFill>
              </a:rPr>
              <a:t> - Book 20 9:1</a:t>
            </a:r>
            <a:endParaRPr>
              <a:solidFill>
                <a:srgbClr val="666666"/>
              </a:solidFill>
            </a:endParaRPr>
          </a:p>
        </p:txBody>
      </p:sp>
      <p:sp>
        <p:nvSpPr>
          <p:cNvPr id="143" name="Google Shape;143;p28"/>
          <p:cNvSpPr txBox="1">
            <a:spLocks noGrp="1"/>
          </p:cNvSpPr>
          <p:nvPr>
            <p:ph type="body" idx="1"/>
          </p:nvPr>
        </p:nvSpPr>
        <p:spPr>
          <a:xfrm>
            <a:off x="169950" y="1152475"/>
            <a:ext cx="88368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3000">
                <a:solidFill>
                  <a:srgbClr val="666666"/>
                </a:solidFill>
                <a:highlight>
                  <a:srgbClr val="FFFFFF"/>
                </a:highlight>
              </a:rPr>
              <a:t>“Festus was now dead, and Albinus was but upon the road; so he (Ananus, the high priest) assembled the sanhedrim of judges, and brought before them the brother of Jesus, who was called Christ, whose name was James, … he delivered them to be stoned…”</a:t>
            </a:r>
            <a:endParaRPr sz="3000">
              <a:solidFill>
                <a:srgbClr val="666666"/>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9"/>
          <p:cNvSpPr txBox="1">
            <a:spLocks noGrp="1"/>
          </p:cNvSpPr>
          <p:nvPr>
            <p:ph type="title"/>
          </p:nvPr>
        </p:nvSpPr>
        <p:spPr>
          <a:xfrm>
            <a:off x="311700" y="6829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000" b="1">
                <a:solidFill>
                  <a:srgbClr val="434343"/>
                </a:solidFill>
              </a:rPr>
              <a:t>F.F. Bruce - University of Manchester </a:t>
            </a:r>
            <a:endParaRPr sz="3000" b="1">
              <a:solidFill>
                <a:srgbClr val="434343"/>
              </a:solidFill>
            </a:endParaRPr>
          </a:p>
        </p:txBody>
      </p:sp>
      <p:sp>
        <p:nvSpPr>
          <p:cNvPr id="149" name="Google Shape;149;p29"/>
          <p:cNvSpPr txBox="1">
            <a:spLocks noGrp="1"/>
          </p:cNvSpPr>
          <p:nvPr>
            <p:ph type="body" idx="1"/>
          </p:nvPr>
        </p:nvSpPr>
        <p:spPr>
          <a:xfrm>
            <a:off x="90625" y="1608750"/>
            <a:ext cx="8741700" cy="2960100"/>
          </a:xfrm>
          <a:prstGeom prst="rect">
            <a:avLst/>
          </a:prstGeom>
        </p:spPr>
        <p:txBody>
          <a:bodyPr spcFirstLastPara="1" wrap="square" lIns="91425" tIns="91425" rIns="91425" bIns="91425" anchor="t" anchorCtr="0">
            <a:noAutofit/>
          </a:bodyPr>
          <a:lstStyle/>
          <a:p>
            <a:pPr marL="914400" lvl="0" indent="0" algn="l" rtl="0">
              <a:lnSpc>
                <a:spcPct val="100000"/>
              </a:lnSpc>
              <a:spcBef>
                <a:spcPts val="0"/>
              </a:spcBef>
              <a:spcAft>
                <a:spcPts val="600"/>
              </a:spcAft>
              <a:buClr>
                <a:schemeClr val="dk1"/>
              </a:buClr>
              <a:buSzPts val="1100"/>
              <a:buFont typeface="Arial"/>
              <a:buNone/>
            </a:pPr>
            <a:r>
              <a:rPr lang="en" sz="3600">
                <a:solidFill>
                  <a:srgbClr val="666666"/>
                </a:solidFill>
              </a:rPr>
              <a:t>“The historicity of Christ is as axiomatic for an unbiased historian as the historicity of Julius Caesar.”</a:t>
            </a:r>
            <a:endParaRPr sz="3600">
              <a:solidFill>
                <a:srgbClr val="666666"/>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30"/>
          <p:cNvSpPr txBox="1">
            <a:spLocks noGrp="1"/>
          </p:cNvSpPr>
          <p:nvPr>
            <p:ph type="title"/>
          </p:nvPr>
        </p:nvSpPr>
        <p:spPr>
          <a:xfrm>
            <a:off x="379675" y="77357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 sz="4000" b="1">
                <a:solidFill>
                  <a:srgbClr val="666666"/>
                </a:solidFill>
              </a:rPr>
              <a:t>Six Agreed Upon Historical Facts</a:t>
            </a:r>
            <a:endParaRPr sz="4000" b="1">
              <a:solidFill>
                <a:srgbClr val="666666"/>
              </a:solidFill>
            </a:endParaRPr>
          </a:p>
          <a:p>
            <a:pPr marL="0" lvl="0" indent="0" algn="l" rtl="0">
              <a:spcBef>
                <a:spcPts val="0"/>
              </a:spcBef>
              <a:spcAft>
                <a:spcPts val="0"/>
              </a:spcAft>
              <a:buNone/>
            </a:pPr>
            <a:endParaRPr sz="3000" b="1">
              <a:solidFill>
                <a:srgbClr val="000000"/>
              </a:solidFill>
              <a:latin typeface="Cambria"/>
              <a:ea typeface="Cambria"/>
              <a:cs typeface="Cambria"/>
              <a:sym typeface="Cambria"/>
            </a:endParaRPr>
          </a:p>
        </p:txBody>
      </p:sp>
      <p:sp>
        <p:nvSpPr>
          <p:cNvPr id="155" name="Google Shape;155;p3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914400" lvl="0" indent="0" algn="l" rtl="0">
              <a:lnSpc>
                <a:spcPct val="100000"/>
              </a:lnSpc>
              <a:spcBef>
                <a:spcPts val="0"/>
              </a:spcBef>
              <a:spcAft>
                <a:spcPts val="0"/>
              </a:spcAft>
              <a:buClr>
                <a:schemeClr val="dk1"/>
              </a:buClr>
              <a:buSzPts val="1100"/>
              <a:buFont typeface="Arial"/>
              <a:buNone/>
            </a:pPr>
            <a:endParaRPr sz="1000">
              <a:solidFill>
                <a:schemeClr val="dk1"/>
              </a:solidFill>
              <a:latin typeface="Cambria"/>
              <a:ea typeface="Cambria"/>
              <a:cs typeface="Cambria"/>
              <a:sym typeface="Cambria"/>
            </a:endParaRPr>
          </a:p>
          <a:p>
            <a:pPr marL="0" lvl="0" indent="0" algn="l" rtl="0">
              <a:lnSpc>
                <a:spcPct val="100000"/>
              </a:lnSpc>
              <a:spcBef>
                <a:spcPts val="600"/>
              </a:spcBef>
              <a:spcAft>
                <a:spcPts val="0"/>
              </a:spcAft>
              <a:buNone/>
            </a:pPr>
            <a:r>
              <a:rPr lang="en" sz="3600" b="1">
                <a:solidFill>
                  <a:schemeClr val="dk1"/>
                </a:solidFill>
                <a:latin typeface="Cambria"/>
                <a:ea typeface="Cambria"/>
                <a:cs typeface="Cambria"/>
                <a:sym typeface="Cambria"/>
              </a:rPr>
              <a:t>    </a:t>
            </a:r>
            <a:endParaRPr sz="3600" b="1">
              <a:solidFill>
                <a:schemeClr val="dk1"/>
              </a:solidFill>
              <a:latin typeface="Cambria"/>
              <a:ea typeface="Cambria"/>
              <a:cs typeface="Cambria"/>
              <a:sym typeface="Cambria"/>
            </a:endParaRPr>
          </a:p>
          <a:p>
            <a:pPr marL="0" lvl="0" indent="0" algn="l" rtl="0">
              <a:lnSpc>
                <a:spcPct val="100000"/>
              </a:lnSpc>
              <a:spcBef>
                <a:spcPts val="0"/>
              </a:spcBef>
              <a:spcAft>
                <a:spcPts val="0"/>
              </a:spcAft>
              <a:buClr>
                <a:schemeClr val="dk1"/>
              </a:buClr>
              <a:buSzPts val="1100"/>
              <a:buFont typeface="Arial"/>
              <a:buNone/>
            </a:pPr>
            <a:r>
              <a:rPr lang="en" sz="3600" b="1">
                <a:solidFill>
                  <a:schemeClr val="dk1"/>
                </a:solidFill>
              </a:rPr>
              <a:t> FACT 2: </a:t>
            </a:r>
            <a:r>
              <a:rPr lang="en" sz="3600">
                <a:solidFill>
                  <a:schemeClr val="dk1"/>
                </a:solidFill>
              </a:rPr>
              <a:t>Jesus was killed by crucifixion.</a:t>
            </a:r>
            <a:endParaRPr sz="3600">
              <a:solidFill>
                <a:schemeClr val="dk1"/>
              </a:solidFill>
            </a:endParaRPr>
          </a:p>
          <a:p>
            <a:pPr marL="0" lvl="0" indent="0" algn="l" rtl="0">
              <a:spcBef>
                <a:spcPts val="0"/>
              </a:spcBef>
              <a:spcAft>
                <a:spcPts val="1600"/>
              </a:spcAft>
              <a:buNone/>
            </a:pP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31"/>
          <p:cNvSpPr txBox="1">
            <a:spLocks noGrp="1"/>
          </p:cNvSpPr>
          <p:nvPr>
            <p:ph type="title"/>
          </p:nvPr>
        </p:nvSpPr>
        <p:spPr>
          <a:xfrm>
            <a:off x="266375" y="88687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600"/>
              </a:spcAft>
              <a:buClr>
                <a:schemeClr val="dk1"/>
              </a:buClr>
              <a:buSzPts val="1100"/>
              <a:buFont typeface="Arial"/>
              <a:buNone/>
            </a:pPr>
            <a:r>
              <a:rPr lang="en" sz="3600">
                <a:solidFill>
                  <a:srgbClr val="666666"/>
                </a:solidFill>
              </a:rPr>
              <a:t>Dr. </a:t>
            </a:r>
            <a:r>
              <a:rPr lang="en" sz="3600" b="1">
                <a:solidFill>
                  <a:srgbClr val="666666"/>
                </a:solidFill>
              </a:rPr>
              <a:t>James Tabor</a:t>
            </a:r>
            <a:r>
              <a:rPr lang="en" sz="3600">
                <a:solidFill>
                  <a:srgbClr val="666666"/>
                </a:solidFill>
              </a:rPr>
              <a:t> - UNC Charlotte</a:t>
            </a:r>
            <a:endParaRPr sz="3600">
              <a:solidFill>
                <a:srgbClr val="666666"/>
              </a:solidFill>
            </a:endParaRPr>
          </a:p>
        </p:txBody>
      </p:sp>
      <p:sp>
        <p:nvSpPr>
          <p:cNvPr id="161" name="Google Shape;161;p3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914400" lvl="0" indent="0" algn="l" rtl="0">
              <a:lnSpc>
                <a:spcPct val="100000"/>
              </a:lnSpc>
              <a:spcBef>
                <a:spcPts val="0"/>
              </a:spcBef>
              <a:spcAft>
                <a:spcPts val="0"/>
              </a:spcAft>
              <a:buNone/>
            </a:pPr>
            <a:endParaRPr sz="1000">
              <a:solidFill>
                <a:schemeClr val="dk1"/>
              </a:solidFill>
              <a:latin typeface="Cambria"/>
              <a:ea typeface="Cambria"/>
              <a:cs typeface="Cambria"/>
              <a:sym typeface="Cambria"/>
            </a:endParaRPr>
          </a:p>
          <a:p>
            <a:pPr marL="914400" lvl="0" indent="0" algn="l" rtl="0">
              <a:lnSpc>
                <a:spcPct val="100000"/>
              </a:lnSpc>
              <a:spcBef>
                <a:spcPts val="600"/>
              </a:spcBef>
              <a:spcAft>
                <a:spcPts val="0"/>
              </a:spcAft>
              <a:buNone/>
            </a:pPr>
            <a:endParaRPr sz="1000">
              <a:solidFill>
                <a:schemeClr val="dk1"/>
              </a:solidFill>
              <a:latin typeface="Cambria"/>
              <a:ea typeface="Cambria"/>
              <a:cs typeface="Cambria"/>
              <a:sym typeface="Cambria"/>
            </a:endParaRPr>
          </a:p>
          <a:p>
            <a:pPr marL="914400" lvl="0" indent="0" algn="l" rtl="0">
              <a:lnSpc>
                <a:spcPct val="100000"/>
              </a:lnSpc>
              <a:spcBef>
                <a:spcPts val="600"/>
              </a:spcBef>
              <a:spcAft>
                <a:spcPts val="0"/>
              </a:spcAft>
              <a:buNone/>
            </a:pPr>
            <a:endParaRPr sz="1000">
              <a:solidFill>
                <a:schemeClr val="dk1"/>
              </a:solidFill>
              <a:latin typeface="Cambria"/>
              <a:ea typeface="Cambria"/>
              <a:cs typeface="Cambria"/>
              <a:sym typeface="Cambria"/>
            </a:endParaRPr>
          </a:p>
          <a:p>
            <a:pPr marL="914400" lvl="0" indent="0" algn="l" rtl="0">
              <a:lnSpc>
                <a:spcPct val="100000"/>
              </a:lnSpc>
              <a:spcBef>
                <a:spcPts val="600"/>
              </a:spcBef>
              <a:spcAft>
                <a:spcPts val="0"/>
              </a:spcAft>
              <a:buClr>
                <a:schemeClr val="dk1"/>
              </a:buClr>
              <a:buSzPts val="1100"/>
              <a:buFont typeface="Arial"/>
              <a:buNone/>
            </a:pPr>
            <a:r>
              <a:rPr lang="en" sz="3600">
                <a:solidFill>
                  <a:srgbClr val="666666"/>
                </a:solidFill>
              </a:rPr>
              <a:t>“I think we need have no doubt that given Jesus’ execution by Roman crucifixion he was truly dead.”</a:t>
            </a:r>
            <a:endParaRPr sz="3600">
              <a:solidFill>
                <a:srgbClr val="666666"/>
              </a:solidFill>
            </a:endParaRPr>
          </a:p>
          <a:p>
            <a:pPr marL="0" lvl="0" indent="0" algn="l" rtl="0">
              <a:spcBef>
                <a:spcPts val="600"/>
              </a:spcBef>
              <a:spcAft>
                <a:spcPts val="1600"/>
              </a:spcAft>
              <a:buNone/>
            </a:pP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32"/>
          <p:cNvSpPr txBox="1">
            <a:spLocks noGrp="1"/>
          </p:cNvSpPr>
          <p:nvPr>
            <p:ph type="title"/>
          </p:nvPr>
        </p:nvSpPr>
        <p:spPr>
          <a:xfrm>
            <a:off x="311700" y="79622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 sz="4000" b="1">
                <a:solidFill>
                  <a:srgbClr val="666666"/>
                </a:solidFill>
              </a:rPr>
              <a:t>Six Agreed Upon Historical Facts</a:t>
            </a:r>
            <a:endParaRPr sz="4000" b="1">
              <a:solidFill>
                <a:srgbClr val="666666"/>
              </a:solidFill>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167" name="Google Shape;167;p32"/>
          <p:cNvSpPr txBox="1">
            <a:spLocks noGrp="1"/>
          </p:cNvSpPr>
          <p:nvPr>
            <p:ph type="body" idx="1"/>
          </p:nvPr>
        </p:nvSpPr>
        <p:spPr>
          <a:xfrm>
            <a:off x="311700" y="1835325"/>
            <a:ext cx="8520600" cy="30507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endParaRPr sz="1000" b="1">
              <a:solidFill>
                <a:schemeClr val="dk1"/>
              </a:solidFill>
              <a:latin typeface="Cambria"/>
              <a:ea typeface="Cambria"/>
              <a:cs typeface="Cambria"/>
              <a:sym typeface="Cambria"/>
            </a:endParaRPr>
          </a:p>
          <a:p>
            <a:pPr marL="0" lvl="0" indent="0" algn="l" rtl="0">
              <a:lnSpc>
                <a:spcPct val="100000"/>
              </a:lnSpc>
              <a:spcBef>
                <a:spcPts val="0"/>
              </a:spcBef>
              <a:spcAft>
                <a:spcPts val="0"/>
              </a:spcAft>
              <a:buNone/>
            </a:pPr>
            <a:r>
              <a:rPr lang="en" sz="3600" b="1">
                <a:solidFill>
                  <a:schemeClr val="dk1"/>
                </a:solidFill>
                <a:latin typeface="Cambria"/>
                <a:ea typeface="Cambria"/>
                <a:cs typeface="Cambria"/>
                <a:sym typeface="Cambria"/>
              </a:rPr>
              <a:t>FACT 3:  </a:t>
            </a:r>
            <a:r>
              <a:rPr lang="en" sz="3600">
                <a:solidFill>
                  <a:schemeClr val="dk1"/>
                </a:solidFill>
                <a:latin typeface="Cambria"/>
                <a:ea typeface="Cambria"/>
                <a:cs typeface="Cambria"/>
                <a:sym typeface="Cambria"/>
              </a:rPr>
              <a:t>Jesus’ disciples believed that He </a:t>
            </a:r>
            <a:endParaRPr sz="3600">
              <a:solidFill>
                <a:schemeClr val="dk1"/>
              </a:solidFill>
              <a:latin typeface="Cambria"/>
              <a:ea typeface="Cambria"/>
              <a:cs typeface="Cambria"/>
              <a:sym typeface="Cambria"/>
            </a:endParaRPr>
          </a:p>
          <a:p>
            <a:pPr marL="0" lvl="0" indent="0" algn="l" rtl="0">
              <a:lnSpc>
                <a:spcPct val="100000"/>
              </a:lnSpc>
              <a:spcBef>
                <a:spcPts val="0"/>
              </a:spcBef>
              <a:spcAft>
                <a:spcPts val="0"/>
              </a:spcAft>
              <a:buNone/>
            </a:pPr>
            <a:r>
              <a:rPr lang="en" sz="3600">
                <a:solidFill>
                  <a:schemeClr val="dk1"/>
                </a:solidFill>
                <a:latin typeface="Cambria"/>
                <a:ea typeface="Cambria"/>
                <a:cs typeface="Cambria"/>
                <a:sym typeface="Cambria"/>
              </a:rPr>
              <a:t>                 rose from the dead and appeared </a:t>
            </a:r>
            <a:endParaRPr sz="3600">
              <a:solidFill>
                <a:schemeClr val="dk1"/>
              </a:solidFill>
              <a:latin typeface="Cambria"/>
              <a:ea typeface="Cambria"/>
              <a:cs typeface="Cambria"/>
              <a:sym typeface="Cambria"/>
            </a:endParaRPr>
          </a:p>
          <a:p>
            <a:pPr marL="0" lvl="0" indent="0" algn="l" rtl="0">
              <a:lnSpc>
                <a:spcPct val="100000"/>
              </a:lnSpc>
              <a:spcBef>
                <a:spcPts val="0"/>
              </a:spcBef>
              <a:spcAft>
                <a:spcPts val="0"/>
              </a:spcAft>
              <a:buClr>
                <a:schemeClr val="dk1"/>
              </a:buClr>
              <a:buSzPts val="1100"/>
              <a:buFont typeface="Arial"/>
              <a:buNone/>
            </a:pPr>
            <a:r>
              <a:rPr lang="en" sz="3600">
                <a:solidFill>
                  <a:schemeClr val="dk1"/>
                </a:solidFill>
                <a:latin typeface="Cambria"/>
                <a:ea typeface="Cambria"/>
                <a:cs typeface="Cambria"/>
                <a:sym typeface="Cambria"/>
              </a:rPr>
              <a:t>                 to them.</a:t>
            </a:r>
            <a:endParaRPr sz="3600">
              <a:solidFill>
                <a:schemeClr val="dk1"/>
              </a:solidFill>
              <a:latin typeface="Cambria"/>
              <a:ea typeface="Cambria"/>
              <a:cs typeface="Cambria"/>
              <a:sym typeface="Cambria"/>
            </a:endParaRPr>
          </a:p>
          <a:p>
            <a:pPr marL="914400" lvl="0" indent="0" algn="l" rtl="0">
              <a:lnSpc>
                <a:spcPct val="100000"/>
              </a:lnSpc>
              <a:spcBef>
                <a:spcPts val="0"/>
              </a:spcBef>
              <a:spcAft>
                <a:spcPts val="0"/>
              </a:spcAft>
              <a:buClr>
                <a:schemeClr val="dk1"/>
              </a:buClr>
              <a:buSzPts val="1100"/>
              <a:buFont typeface="Arial"/>
              <a:buNone/>
            </a:pPr>
            <a:endParaRPr sz="3000">
              <a:solidFill>
                <a:schemeClr val="dk1"/>
              </a:solidFill>
              <a:latin typeface="Cambria"/>
              <a:ea typeface="Cambria"/>
              <a:cs typeface="Cambria"/>
              <a:sym typeface="Cambria"/>
            </a:endParaRPr>
          </a:p>
          <a:p>
            <a:pPr marL="0" lvl="0" indent="0" algn="l" rtl="0">
              <a:spcBef>
                <a:spcPts val="0"/>
              </a:spcBef>
              <a:spcAft>
                <a:spcPts val="1600"/>
              </a:spcAft>
              <a:buNone/>
            </a:pP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3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3600" b="1">
                <a:solidFill>
                  <a:srgbClr val="666666"/>
                </a:solidFill>
                <a:latin typeface="Cambria"/>
                <a:ea typeface="Cambria"/>
                <a:cs typeface="Cambria"/>
                <a:sym typeface="Cambria"/>
              </a:rPr>
              <a:t>Dr. Bart Ehrman</a:t>
            </a:r>
            <a:r>
              <a:rPr lang="en" sz="3600">
                <a:solidFill>
                  <a:srgbClr val="666666"/>
                </a:solidFill>
                <a:latin typeface="Cambria"/>
                <a:ea typeface="Cambria"/>
                <a:cs typeface="Cambria"/>
                <a:sym typeface="Cambria"/>
              </a:rPr>
              <a:t>, UNC-CH </a:t>
            </a:r>
            <a:endParaRPr sz="3600">
              <a:solidFill>
                <a:srgbClr val="666666"/>
              </a:solidFill>
            </a:endParaRPr>
          </a:p>
        </p:txBody>
      </p:sp>
      <p:sp>
        <p:nvSpPr>
          <p:cNvPr id="173" name="Google Shape;173;p33"/>
          <p:cNvSpPr txBox="1">
            <a:spLocks noGrp="1"/>
          </p:cNvSpPr>
          <p:nvPr>
            <p:ph type="body" idx="1"/>
          </p:nvPr>
        </p:nvSpPr>
        <p:spPr>
          <a:xfrm>
            <a:off x="311700" y="1298075"/>
            <a:ext cx="8520600" cy="2783700"/>
          </a:xfrm>
          <a:prstGeom prst="rect">
            <a:avLst/>
          </a:prstGeom>
        </p:spPr>
        <p:txBody>
          <a:bodyPr spcFirstLastPara="1" wrap="square" lIns="91425" tIns="91425" rIns="91425" bIns="91425" anchor="t" anchorCtr="0">
            <a:noAutofit/>
          </a:bodyPr>
          <a:lstStyle/>
          <a:p>
            <a:pPr marL="914400" lvl="0" indent="0" algn="l" rtl="0">
              <a:lnSpc>
                <a:spcPct val="100000"/>
              </a:lnSpc>
              <a:spcBef>
                <a:spcPts val="0"/>
              </a:spcBef>
              <a:spcAft>
                <a:spcPts val="0"/>
              </a:spcAft>
              <a:buClr>
                <a:schemeClr val="dk1"/>
              </a:buClr>
              <a:buSzPts val="1100"/>
              <a:buFont typeface="Arial"/>
              <a:buNone/>
            </a:pPr>
            <a:r>
              <a:rPr lang="en" sz="3000">
                <a:solidFill>
                  <a:srgbClr val="666666"/>
                </a:solidFill>
              </a:rPr>
              <a:t>“It is a historical fact that some of Jesus’ followers came to believe that he had been raised from the dead soon after his execution… We know some of these believers by name; one of them, the apostle Paul, claims quite plainly to have seen Jesus alive after his death.”</a:t>
            </a:r>
            <a:endParaRPr sz="3000">
              <a:solidFill>
                <a:srgbClr val="666666"/>
              </a:solidFill>
            </a:endParaRPr>
          </a:p>
          <a:p>
            <a:pPr marL="0" lvl="0" indent="0" algn="l" rtl="0">
              <a:spcBef>
                <a:spcPts val="0"/>
              </a:spcBef>
              <a:spcAft>
                <a:spcPts val="1600"/>
              </a:spcAft>
              <a:buNone/>
            </a:pP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34"/>
          <p:cNvSpPr txBox="1">
            <a:spLocks noGrp="1"/>
          </p:cNvSpPr>
          <p:nvPr>
            <p:ph type="title"/>
          </p:nvPr>
        </p:nvSpPr>
        <p:spPr>
          <a:xfrm>
            <a:off x="357025" y="106812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 sz="4000" b="1">
                <a:solidFill>
                  <a:srgbClr val="666666"/>
                </a:solidFill>
              </a:rPr>
              <a:t>Six Agreed Upon Historical Facts</a:t>
            </a:r>
            <a:endParaRPr sz="4000" b="1">
              <a:solidFill>
                <a:srgbClr val="666666"/>
              </a:solidFill>
            </a:endParaRPr>
          </a:p>
          <a:p>
            <a:pPr marL="0" lvl="0" indent="0" algn="l" rtl="0">
              <a:spcBef>
                <a:spcPts val="0"/>
              </a:spcBef>
              <a:spcAft>
                <a:spcPts val="0"/>
              </a:spcAft>
              <a:buNone/>
            </a:pPr>
            <a:endParaRPr/>
          </a:p>
        </p:txBody>
      </p:sp>
      <p:sp>
        <p:nvSpPr>
          <p:cNvPr id="179" name="Google Shape;179;p34"/>
          <p:cNvSpPr txBox="1">
            <a:spLocks noGrp="1"/>
          </p:cNvSpPr>
          <p:nvPr>
            <p:ph type="body" idx="1"/>
          </p:nvPr>
        </p:nvSpPr>
        <p:spPr>
          <a:xfrm>
            <a:off x="560950" y="1989150"/>
            <a:ext cx="8520600" cy="30216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endParaRPr sz="1000" b="1">
              <a:solidFill>
                <a:schemeClr val="dk1"/>
              </a:solidFill>
              <a:latin typeface="Cambria"/>
              <a:ea typeface="Cambria"/>
              <a:cs typeface="Cambria"/>
              <a:sym typeface="Cambria"/>
            </a:endParaRPr>
          </a:p>
          <a:p>
            <a:pPr marL="0" lvl="0" indent="0" algn="l" rtl="0">
              <a:lnSpc>
                <a:spcPct val="100000"/>
              </a:lnSpc>
              <a:spcBef>
                <a:spcPts val="0"/>
              </a:spcBef>
              <a:spcAft>
                <a:spcPts val="0"/>
              </a:spcAft>
              <a:buNone/>
            </a:pPr>
            <a:endParaRPr sz="1000" b="1">
              <a:solidFill>
                <a:schemeClr val="dk1"/>
              </a:solidFill>
              <a:latin typeface="Cambria"/>
              <a:ea typeface="Cambria"/>
              <a:cs typeface="Cambria"/>
              <a:sym typeface="Cambria"/>
            </a:endParaRPr>
          </a:p>
          <a:p>
            <a:pPr marL="0" lvl="0" indent="0" algn="l" rtl="0">
              <a:lnSpc>
                <a:spcPct val="100000"/>
              </a:lnSpc>
              <a:spcBef>
                <a:spcPts val="0"/>
              </a:spcBef>
              <a:spcAft>
                <a:spcPts val="0"/>
              </a:spcAft>
              <a:buClr>
                <a:schemeClr val="dk1"/>
              </a:buClr>
              <a:buSzPts val="1100"/>
              <a:buFont typeface="Arial"/>
              <a:buNone/>
            </a:pPr>
            <a:r>
              <a:rPr lang="en" sz="3600" b="1">
                <a:solidFill>
                  <a:schemeClr val="dk1"/>
                </a:solidFill>
              </a:rPr>
              <a:t>      FACT 4: </a:t>
            </a:r>
            <a:r>
              <a:rPr lang="en" sz="3600">
                <a:solidFill>
                  <a:schemeClr val="dk1"/>
                </a:solidFill>
              </a:rPr>
              <a:t>Jesus’ tomb was empty. </a:t>
            </a:r>
            <a:endParaRPr sz="360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spcBef>
                <a:spcPts val="0"/>
              </a:spcBef>
              <a:spcAft>
                <a:spcPts val="1600"/>
              </a:spcAft>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35"/>
          <p:cNvSpPr txBox="1">
            <a:spLocks noGrp="1"/>
          </p:cNvSpPr>
          <p:nvPr>
            <p:ph type="title"/>
          </p:nvPr>
        </p:nvSpPr>
        <p:spPr>
          <a:xfrm>
            <a:off x="311700" y="7962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3000" b="1">
                <a:solidFill>
                  <a:srgbClr val="434343"/>
                </a:solidFill>
              </a:rPr>
              <a:t>John A. T. Robinson </a:t>
            </a:r>
            <a:r>
              <a:rPr lang="en" sz="3000">
                <a:solidFill>
                  <a:srgbClr val="434343"/>
                </a:solidFill>
              </a:rPr>
              <a:t>of Cambridge University</a:t>
            </a:r>
            <a:r>
              <a:rPr lang="en" sz="3000" b="1">
                <a:solidFill>
                  <a:srgbClr val="434343"/>
                </a:solidFill>
              </a:rPr>
              <a:t> </a:t>
            </a:r>
            <a:endParaRPr sz="3000" b="1">
              <a:solidFill>
                <a:srgbClr val="434343"/>
              </a:solidFill>
            </a:endParaRPr>
          </a:p>
        </p:txBody>
      </p:sp>
      <p:sp>
        <p:nvSpPr>
          <p:cNvPr id="185" name="Google Shape;185;p35"/>
          <p:cNvSpPr txBox="1">
            <a:spLocks noGrp="1"/>
          </p:cNvSpPr>
          <p:nvPr>
            <p:ph type="body" idx="1"/>
          </p:nvPr>
        </p:nvSpPr>
        <p:spPr>
          <a:xfrm>
            <a:off x="311700" y="1705950"/>
            <a:ext cx="8520600" cy="2862900"/>
          </a:xfrm>
          <a:prstGeom prst="rect">
            <a:avLst/>
          </a:prstGeom>
        </p:spPr>
        <p:txBody>
          <a:bodyPr spcFirstLastPara="1" wrap="square" lIns="91425" tIns="91425" rIns="91425" bIns="91425" anchor="t" anchorCtr="0">
            <a:noAutofit/>
          </a:bodyPr>
          <a:lstStyle/>
          <a:p>
            <a:pPr marL="914400" lvl="0" indent="0" algn="l" rtl="0">
              <a:lnSpc>
                <a:spcPct val="100000"/>
              </a:lnSpc>
              <a:spcBef>
                <a:spcPts val="0"/>
              </a:spcBef>
              <a:spcAft>
                <a:spcPts val="0"/>
              </a:spcAft>
              <a:buNone/>
            </a:pPr>
            <a:endParaRPr sz="1000">
              <a:solidFill>
                <a:schemeClr val="dk1"/>
              </a:solidFill>
              <a:latin typeface="Cambria"/>
              <a:ea typeface="Cambria"/>
              <a:cs typeface="Cambria"/>
              <a:sym typeface="Cambria"/>
            </a:endParaRPr>
          </a:p>
          <a:p>
            <a:pPr marL="914400" lvl="0" indent="0" algn="l" rtl="0">
              <a:lnSpc>
                <a:spcPct val="100000"/>
              </a:lnSpc>
              <a:spcBef>
                <a:spcPts val="0"/>
              </a:spcBef>
              <a:spcAft>
                <a:spcPts val="0"/>
              </a:spcAft>
              <a:buNone/>
            </a:pPr>
            <a:endParaRPr sz="1000">
              <a:solidFill>
                <a:schemeClr val="dk1"/>
              </a:solidFill>
              <a:latin typeface="Cambria"/>
              <a:ea typeface="Cambria"/>
              <a:cs typeface="Cambria"/>
              <a:sym typeface="Cambria"/>
            </a:endParaRPr>
          </a:p>
          <a:p>
            <a:pPr marL="914400" lvl="0" indent="0" algn="l" rtl="0">
              <a:lnSpc>
                <a:spcPct val="100000"/>
              </a:lnSpc>
              <a:spcBef>
                <a:spcPts val="0"/>
              </a:spcBef>
              <a:spcAft>
                <a:spcPts val="0"/>
              </a:spcAft>
              <a:buClr>
                <a:schemeClr val="dk1"/>
              </a:buClr>
              <a:buSzPts val="1100"/>
              <a:buFont typeface="Arial"/>
              <a:buNone/>
            </a:pPr>
            <a:r>
              <a:rPr lang="en" sz="3600">
                <a:solidFill>
                  <a:srgbClr val="434343"/>
                </a:solidFill>
              </a:rPr>
              <a:t>“one of the best attested facts we have about the historical Jesus.”</a:t>
            </a:r>
            <a:endParaRPr sz="3600">
              <a:solidFill>
                <a:srgbClr val="434343"/>
              </a:solidFill>
            </a:endParaRPr>
          </a:p>
          <a:p>
            <a:pPr marL="0" lvl="0" indent="0" algn="l" rtl="0">
              <a:spcBef>
                <a:spcPts val="0"/>
              </a:spcBef>
              <a:spcAft>
                <a:spcPts val="1600"/>
              </a:spcAft>
              <a:buNone/>
            </a:pP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36"/>
          <p:cNvSpPr txBox="1">
            <a:spLocks noGrp="1"/>
          </p:cNvSpPr>
          <p:nvPr>
            <p:ph type="title"/>
          </p:nvPr>
        </p:nvSpPr>
        <p:spPr>
          <a:xfrm>
            <a:off x="481650" y="988850"/>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 sz="4000" b="1">
                <a:solidFill>
                  <a:srgbClr val="666666"/>
                </a:solidFill>
              </a:rPr>
              <a:t>Six Agreed Upon Historical Facts</a:t>
            </a:r>
            <a:endParaRPr sz="4000" b="1">
              <a:solidFill>
                <a:srgbClr val="666666"/>
              </a:solidFill>
            </a:endParaRPr>
          </a:p>
          <a:p>
            <a:pPr marL="0" lvl="0" indent="0" algn="l" rtl="0">
              <a:spcBef>
                <a:spcPts val="0"/>
              </a:spcBef>
              <a:spcAft>
                <a:spcPts val="0"/>
              </a:spcAft>
              <a:buNone/>
            </a:pPr>
            <a:endParaRPr/>
          </a:p>
        </p:txBody>
      </p:sp>
      <p:sp>
        <p:nvSpPr>
          <p:cNvPr id="191" name="Google Shape;191;p36"/>
          <p:cNvSpPr txBox="1">
            <a:spLocks noGrp="1"/>
          </p:cNvSpPr>
          <p:nvPr>
            <p:ph type="body" idx="1"/>
          </p:nvPr>
        </p:nvSpPr>
        <p:spPr>
          <a:xfrm>
            <a:off x="170100" y="2160800"/>
            <a:ext cx="89739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 sz="3600" b="1">
                <a:solidFill>
                  <a:schemeClr val="dk1"/>
                </a:solidFill>
              </a:rPr>
              <a:t>FACT 5: </a:t>
            </a:r>
            <a:r>
              <a:rPr lang="en" sz="3600">
                <a:solidFill>
                  <a:schemeClr val="dk1"/>
                </a:solidFill>
              </a:rPr>
              <a:t>The conversion of Saul of Tarsus.</a:t>
            </a:r>
            <a:endParaRPr sz="360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37"/>
          <p:cNvSpPr txBox="1">
            <a:spLocks noGrp="1"/>
          </p:cNvSpPr>
          <p:nvPr>
            <p:ph type="title"/>
          </p:nvPr>
        </p:nvSpPr>
        <p:spPr>
          <a:xfrm>
            <a:off x="311700" y="83022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 sz="4000" b="1">
                <a:solidFill>
                  <a:srgbClr val="666666"/>
                </a:solidFill>
              </a:rPr>
              <a:t>Six Agreed Upon Historical Facts</a:t>
            </a:r>
            <a:endParaRPr sz="4000" b="1">
              <a:solidFill>
                <a:srgbClr val="666666"/>
              </a:solidFill>
            </a:endParaRPr>
          </a:p>
          <a:p>
            <a:pPr marL="0" lvl="0" indent="0" algn="l" rtl="0">
              <a:spcBef>
                <a:spcPts val="0"/>
              </a:spcBef>
              <a:spcAft>
                <a:spcPts val="0"/>
              </a:spcAft>
              <a:buNone/>
            </a:pPr>
            <a:endParaRPr/>
          </a:p>
        </p:txBody>
      </p:sp>
      <p:sp>
        <p:nvSpPr>
          <p:cNvPr id="197" name="Google Shape;197;p37"/>
          <p:cNvSpPr txBox="1">
            <a:spLocks noGrp="1"/>
          </p:cNvSpPr>
          <p:nvPr>
            <p:ph type="body" idx="1"/>
          </p:nvPr>
        </p:nvSpPr>
        <p:spPr>
          <a:xfrm>
            <a:off x="623400" y="2067000"/>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 sz="3600" b="1">
                <a:solidFill>
                  <a:schemeClr val="dk1"/>
                </a:solidFill>
              </a:rPr>
              <a:t>FACT 6: </a:t>
            </a:r>
            <a:r>
              <a:rPr lang="en" sz="3600">
                <a:solidFill>
                  <a:schemeClr val="dk1"/>
                </a:solidFill>
              </a:rPr>
              <a:t>The conversion of the skeptic </a:t>
            </a:r>
            <a:endParaRPr sz="36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 sz="3600">
                <a:solidFill>
                  <a:schemeClr val="dk1"/>
                </a:solidFill>
              </a:rPr>
              <a:t>               James, Jesus’ half-brother.</a:t>
            </a:r>
            <a:endParaRPr sz="36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38"/>
          <p:cNvSpPr txBox="1">
            <a:spLocks noGrp="1"/>
          </p:cNvSpPr>
          <p:nvPr>
            <p:ph type="title"/>
          </p:nvPr>
        </p:nvSpPr>
        <p:spPr>
          <a:xfrm>
            <a:off x="311700" y="62630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solidFill>
                  <a:srgbClr val="666666"/>
                </a:solidFill>
                <a:highlight>
                  <a:srgbClr val="FFFFFF"/>
                </a:highlight>
              </a:rPr>
              <a:t>Saul of Tarsus @ Corinth:</a:t>
            </a:r>
            <a:endParaRPr sz="3600">
              <a:solidFill>
                <a:srgbClr val="666666"/>
              </a:solidFill>
            </a:endParaRPr>
          </a:p>
        </p:txBody>
      </p:sp>
      <p:sp>
        <p:nvSpPr>
          <p:cNvPr id="203" name="Google Shape;203;p3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200">
              <a:solidFill>
                <a:schemeClr val="dk1"/>
              </a:solidFill>
              <a:highlight>
                <a:srgbClr val="FFFFFF"/>
              </a:highlight>
              <a:latin typeface="Verdana"/>
              <a:ea typeface="Verdana"/>
              <a:cs typeface="Verdana"/>
              <a:sym typeface="Verdana"/>
            </a:endParaRPr>
          </a:p>
          <a:p>
            <a:pPr marL="0" lvl="0" indent="0" algn="l" rtl="0">
              <a:spcBef>
                <a:spcPts val="1600"/>
              </a:spcBef>
              <a:spcAft>
                <a:spcPts val="1600"/>
              </a:spcAft>
              <a:buNone/>
            </a:pPr>
            <a:r>
              <a:rPr lang="en" sz="3000">
                <a:solidFill>
                  <a:srgbClr val="434343"/>
                </a:solidFill>
                <a:highlight>
                  <a:srgbClr val="FFFFFF"/>
                </a:highlight>
              </a:rPr>
              <a:t>“For what I received I passed on to you as of first importance: that Christ died for our sins according to the Scriptures, that he was buried, that he was raised on the third day according to the Scriptures...</a:t>
            </a:r>
            <a:endParaRPr sz="3000">
              <a:solidFill>
                <a:srgbClr val="434343"/>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9" name="Google Shape;209;p39"/>
          <p:cNvSpPr txBox="1">
            <a:spLocks noGrp="1"/>
          </p:cNvSpPr>
          <p:nvPr>
            <p:ph type="body" idx="1"/>
          </p:nvPr>
        </p:nvSpPr>
        <p:spPr>
          <a:xfrm>
            <a:off x="311700" y="572623"/>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3000" dirty="0">
                <a:solidFill>
                  <a:srgbClr val="434343"/>
                </a:solidFill>
                <a:highlight>
                  <a:srgbClr val="FFFFFF"/>
                </a:highlight>
              </a:rPr>
              <a:t>and that he appeared to Cephas, and then to the Twelve. </a:t>
            </a:r>
            <a:r>
              <a:rPr lang="en" sz="3000" b="1" dirty="0">
                <a:solidFill>
                  <a:srgbClr val="434343"/>
                </a:solidFill>
                <a:highlight>
                  <a:srgbClr val="FFFFFF"/>
                </a:highlight>
              </a:rPr>
              <a:t> </a:t>
            </a:r>
            <a:r>
              <a:rPr lang="en" sz="3000" dirty="0">
                <a:solidFill>
                  <a:srgbClr val="434343"/>
                </a:solidFill>
                <a:highlight>
                  <a:srgbClr val="FFFFFF"/>
                </a:highlight>
              </a:rPr>
              <a:t>After that, he appeared to more than five hundred of the brothers at the same time, most of whom are still living, though some have fallen asleep. </a:t>
            </a:r>
            <a:r>
              <a:rPr lang="en" sz="3000" b="1" dirty="0">
                <a:solidFill>
                  <a:srgbClr val="434343"/>
                </a:solidFill>
                <a:highlight>
                  <a:srgbClr val="FFFFFF"/>
                </a:highlight>
              </a:rPr>
              <a:t> </a:t>
            </a:r>
            <a:r>
              <a:rPr lang="en" sz="3000" dirty="0">
                <a:solidFill>
                  <a:srgbClr val="434343"/>
                </a:solidFill>
                <a:highlight>
                  <a:srgbClr val="FFFFFF"/>
                </a:highlight>
              </a:rPr>
              <a:t>Then he appeared to James, then to all the apostles, and last of all he appeared to me also, as to one abnormally born.”</a:t>
            </a:r>
            <a:endParaRPr sz="3000" dirty="0">
              <a:solidFill>
                <a:srgbClr val="434343"/>
              </a:solidFill>
            </a:endParaRPr>
          </a:p>
          <a:p>
            <a:pPr marL="0" lvl="0" indent="0" algn="l" rtl="0">
              <a:spcBef>
                <a:spcPts val="1600"/>
              </a:spcBef>
              <a:spcAft>
                <a:spcPts val="1600"/>
              </a:spcAft>
              <a:buNone/>
            </a:pPr>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4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5" name="Google Shape;215;p40"/>
          <p:cNvSpPr txBox="1">
            <a:spLocks noGrp="1"/>
          </p:cNvSpPr>
          <p:nvPr>
            <p:ph type="body" idx="1"/>
          </p:nvPr>
        </p:nvSpPr>
        <p:spPr>
          <a:xfrm>
            <a:off x="623400" y="101772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 sz="4800" dirty="0">
                <a:solidFill>
                  <a:srgbClr val="666666"/>
                </a:solidFill>
              </a:rPr>
              <a:t>The exclusivity of Christ is rooted in history, </a:t>
            </a:r>
            <a:r>
              <a:rPr lang="en" sz="4800" b="1" dirty="0">
                <a:solidFill>
                  <a:srgbClr val="666666"/>
                </a:solidFill>
              </a:rPr>
              <a:t>calls us to humility,</a:t>
            </a:r>
            <a:r>
              <a:rPr lang="en" sz="4800" dirty="0">
                <a:solidFill>
                  <a:srgbClr val="666666"/>
                </a:solidFill>
              </a:rPr>
              <a:t> and offers us joy and love.</a:t>
            </a:r>
            <a:endParaRP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4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1" name="Google Shape;221;p41"/>
          <p:cNvSpPr txBox="1">
            <a:spLocks noGrp="1"/>
          </p:cNvSpPr>
          <p:nvPr>
            <p:ph type="body" idx="1"/>
          </p:nvPr>
        </p:nvSpPr>
        <p:spPr>
          <a:xfrm>
            <a:off x="623400" y="1084500"/>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 sz="4800">
                <a:solidFill>
                  <a:srgbClr val="666666"/>
                </a:solidFill>
              </a:rPr>
              <a:t>The exclusivity of Christ is rooted in history, calls us to humility, and</a:t>
            </a:r>
            <a:r>
              <a:rPr lang="en" sz="4800" b="1">
                <a:solidFill>
                  <a:srgbClr val="666666"/>
                </a:solidFill>
              </a:rPr>
              <a:t> offers us joy and love.</a:t>
            </a:r>
            <a:endParaRPr b="1"/>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42"/>
          <p:cNvSpPr txBox="1">
            <a:spLocks noGrp="1"/>
          </p:cNvSpPr>
          <p:nvPr>
            <p:ph type="title"/>
          </p:nvPr>
        </p:nvSpPr>
        <p:spPr>
          <a:xfrm>
            <a:off x="93750" y="136681"/>
            <a:ext cx="8520600" cy="572700"/>
          </a:xfrm>
          <a:prstGeom prst="rect">
            <a:avLst/>
          </a:prstGeom>
        </p:spPr>
        <p:txBody>
          <a:bodyPr spcFirstLastPara="1" wrap="square" lIns="91425" tIns="91425" rIns="91425" bIns="91425" anchor="t" anchorCtr="0">
            <a:noAutofit/>
          </a:bodyPr>
          <a:lstStyle/>
          <a:p>
            <a:pPr lvl="0"/>
            <a:r>
              <a:rPr lang="en" sz="3600" b="1" dirty="0">
                <a:solidFill>
                  <a:srgbClr val="434343"/>
                </a:solidFill>
              </a:rPr>
              <a:t>John 3:16-17 </a:t>
            </a:r>
            <a:r>
              <a:rPr lang="zh-CN" altLang="en-US" sz="3600" dirty="0">
                <a:highlight>
                  <a:srgbClr val="FFFFFF"/>
                </a:highlight>
              </a:rPr>
              <a:t>約 翰 福 音 </a:t>
            </a:r>
            <a:r>
              <a:rPr lang="en-US" altLang="zh-CN" sz="3600" dirty="0">
                <a:highlight>
                  <a:srgbClr val="FFFFFF"/>
                </a:highlight>
              </a:rPr>
              <a:t>3:16-17</a:t>
            </a:r>
            <a:endParaRPr sz="3600" b="1" dirty="0">
              <a:solidFill>
                <a:srgbClr val="434343"/>
              </a:solidFill>
            </a:endParaRPr>
          </a:p>
        </p:txBody>
      </p:sp>
      <p:sp>
        <p:nvSpPr>
          <p:cNvPr id="227" name="Google Shape;227;p42"/>
          <p:cNvSpPr txBox="1">
            <a:spLocks noGrp="1"/>
          </p:cNvSpPr>
          <p:nvPr>
            <p:ph type="body" idx="1"/>
          </p:nvPr>
        </p:nvSpPr>
        <p:spPr>
          <a:xfrm>
            <a:off x="93749" y="709381"/>
            <a:ext cx="8956501" cy="3416400"/>
          </a:xfrm>
          <a:prstGeom prst="rect">
            <a:avLst/>
          </a:prstGeom>
        </p:spPr>
        <p:txBody>
          <a:bodyPr spcFirstLastPara="1" wrap="square" lIns="91425" tIns="91425" rIns="91425" bIns="91425" anchor="t" anchorCtr="0">
            <a:noAutofit/>
          </a:bodyPr>
          <a:lstStyle/>
          <a:p>
            <a:pPr marL="114300" indent="0">
              <a:buNone/>
            </a:pPr>
            <a:r>
              <a:rPr lang="en" sz="2600" dirty="0">
                <a:solidFill>
                  <a:srgbClr val="434343"/>
                </a:solidFill>
                <a:highlight>
                  <a:srgbClr val="FFFFFF"/>
                </a:highlight>
              </a:rPr>
              <a:t>“For God so loved the world that he gave his one and only Son, that whoever believes in him shall not perish but have eternal life. For God did not send his Son into the world to condemn the world, but to save the world through him.</a:t>
            </a:r>
            <a:r>
              <a:rPr lang="en" sz="2600" b="1" dirty="0">
                <a:solidFill>
                  <a:srgbClr val="434343"/>
                </a:solidFill>
                <a:highlight>
                  <a:srgbClr val="FFFFFF"/>
                </a:highlight>
              </a:rPr>
              <a:t> </a:t>
            </a:r>
            <a:br>
              <a:rPr lang="en-US" altLang="zh-CN" sz="2600" dirty="0">
                <a:highlight>
                  <a:srgbClr val="FFFFFF"/>
                </a:highlight>
              </a:rPr>
            </a:br>
            <a:r>
              <a:rPr lang="en-US" sz="2600" b="1" baseline="30000" dirty="0">
                <a:highlight>
                  <a:srgbClr val="FFFFFF"/>
                </a:highlight>
              </a:rPr>
              <a:t>16 </a:t>
            </a:r>
            <a:r>
              <a:rPr lang="en-US" sz="2600" dirty="0">
                <a:highlight>
                  <a:srgbClr val="FFFFFF"/>
                </a:highlight>
              </a:rPr>
              <a:t>「 </a:t>
            </a:r>
            <a:r>
              <a:rPr lang="zh-CN" altLang="en-US" sz="2600" dirty="0">
                <a:highlight>
                  <a:srgbClr val="FFFFFF"/>
                </a:highlight>
              </a:rPr>
              <a:t>神 爱 世 人 ， 甚 至 将 他 的 独 生 子 赐 给 他 们 ， 叫 一 切 信 他 的 ， 不 至 灭 亡 ， 反 得 永 生 。</a:t>
            </a:r>
            <a:r>
              <a:rPr lang="en-US" altLang="zh-CN" sz="2600" b="1" baseline="30000" dirty="0">
                <a:highlight>
                  <a:srgbClr val="FFFFFF"/>
                </a:highlight>
              </a:rPr>
              <a:t>17 </a:t>
            </a:r>
            <a:r>
              <a:rPr lang="zh-CN" altLang="en-US" sz="2600" dirty="0">
                <a:highlight>
                  <a:srgbClr val="FFFFFF"/>
                </a:highlight>
              </a:rPr>
              <a:t>因 为 神 差 他 的 儿 子 降 世 ， 不 是 要 定 世 人 的 罪 （ 或 作 ： 审 判 世 人 ； 下 同 ） ， 乃 是 要 叫 世 人 因 他 得 救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4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3" name="Google Shape;233;p43"/>
          <p:cNvSpPr txBox="1">
            <a:spLocks noGrp="1"/>
          </p:cNvSpPr>
          <p:nvPr>
            <p:ph type="body" idx="1"/>
          </p:nvPr>
        </p:nvSpPr>
        <p:spPr>
          <a:xfrm>
            <a:off x="623400" y="101772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3600">
                <a:solidFill>
                  <a:srgbClr val="434343"/>
                </a:solidFill>
                <a:highlight>
                  <a:srgbClr val="FFFFFF"/>
                </a:highlight>
              </a:rPr>
              <a:t>“Whoever believes in him is not condemned, but whoever does not believe stands condemned already because they have not believed in the name of God’s one and only Son.” </a:t>
            </a:r>
            <a:endParaRPr sz="3600">
              <a:solidFill>
                <a:srgbClr val="434343"/>
              </a:solidFill>
            </a:endParaRPr>
          </a:p>
          <a:p>
            <a:pPr marL="0" lvl="0" indent="0" algn="l" rtl="0">
              <a:spcBef>
                <a:spcPts val="1600"/>
              </a:spcBef>
              <a:spcAft>
                <a:spcPts val="1600"/>
              </a:spcAft>
              <a:buNone/>
            </a:pP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44"/>
          <p:cNvSpPr txBox="1">
            <a:spLocks noGrp="1"/>
          </p:cNvSpPr>
          <p:nvPr>
            <p:ph type="title"/>
          </p:nvPr>
        </p:nvSpPr>
        <p:spPr>
          <a:xfrm>
            <a:off x="162844" y="181479"/>
            <a:ext cx="8520600" cy="572700"/>
          </a:xfrm>
          <a:prstGeom prst="rect">
            <a:avLst/>
          </a:prstGeom>
        </p:spPr>
        <p:txBody>
          <a:bodyPr spcFirstLastPara="1" wrap="square" lIns="91425" tIns="91425" rIns="91425" bIns="91425" anchor="t" anchorCtr="0">
            <a:noAutofit/>
          </a:bodyPr>
          <a:lstStyle/>
          <a:p>
            <a:pPr lvl="0"/>
            <a:r>
              <a:rPr lang="en" sz="3600" b="1" dirty="0">
                <a:solidFill>
                  <a:srgbClr val="434343"/>
                </a:solidFill>
              </a:rPr>
              <a:t>John 3:35-36 </a:t>
            </a:r>
            <a:r>
              <a:rPr lang="zh-CN" altLang="en-US" sz="3600" dirty="0">
                <a:highlight>
                  <a:srgbClr val="FFFFFF"/>
                </a:highlight>
              </a:rPr>
              <a:t>約 翰 福 音 </a:t>
            </a:r>
            <a:r>
              <a:rPr lang="en-US" altLang="zh-CN" sz="3600" dirty="0">
                <a:highlight>
                  <a:srgbClr val="FFFFFF"/>
                </a:highlight>
              </a:rPr>
              <a:t>3: 35 - 36</a:t>
            </a:r>
            <a:r>
              <a:rPr lang="en-US" altLang="zh-CN" sz="3600" b="1" dirty="0">
                <a:highlight>
                  <a:srgbClr val="FFFFFF"/>
                </a:highlight>
              </a:rPr>
              <a:t> </a:t>
            </a:r>
            <a:endParaRPr sz="3600" b="1" dirty="0">
              <a:solidFill>
                <a:srgbClr val="434343"/>
              </a:solidFill>
            </a:endParaRPr>
          </a:p>
        </p:txBody>
      </p:sp>
      <p:sp>
        <p:nvSpPr>
          <p:cNvPr id="239" name="Google Shape;239;p44"/>
          <p:cNvSpPr txBox="1">
            <a:spLocks noGrp="1"/>
          </p:cNvSpPr>
          <p:nvPr>
            <p:ph type="body" idx="1"/>
          </p:nvPr>
        </p:nvSpPr>
        <p:spPr>
          <a:xfrm>
            <a:off x="162844" y="863550"/>
            <a:ext cx="8055000" cy="3416400"/>
          </a:xfrm>
          <a:prstGeom prst="rect">
            <a:avLst/>
          </a:prstGeom>
        </p:spPr>
        <p:txBody>
          <a:bodyPr spcFirstLastPara="1" wrap="square" lIns="91425" tIns="91425" rIns="91425" bIns="91425" anchor="t" anchorCtr="0">
            <a:noAutofit/>
          </a:bodyPr>
          <a:lstStyle/>
          <a:p>
            <a:pPr marL="114300" indent="0">
              <a:buNone/>
            </a:pPr>
            <a:r>
              <a:rPr lang="en" sz="2600" dirty="0">
                <a:solidFill>
                  <a:srgbClr val="434343"/>
                </a:solidFill>
                <a:highlight>
                  <a:srgbClr val="FFFFFF"/>
                </a:highlight>
              </a:rPr>
              <a:t>“The Father loves the Son and has placed everything in his hands. </a:t>
            </a:r>
            <a:r>
              <a:rPr lang="en" sz="2600" b="1" dirty="0">
                <a:solidFill>
                  <a:srgbClr val="434343"/>
                </a:solidFill>
                <a:highlight>
                  <a:srgbClr val="FFFFFF"/>
                </a:highlight>
              </a:rPr>
              <a:t> </a:t>
            </a:r>
            <a:r>
              <a:rPr lang="en" sz="2600" dirty="0">
                <a:solidFill>
                  <a:srgbClr val="434343"/>
                </a:solidFill>
                <a:highlight>
                  <a:srgbClr val="FFFFFF"/>
                </a:highlight>
              </a:rPr>
              <a:t>Whoever believes in the Son has eternal life, but whoever rejects the Son will not see life, for God’s wrath remains on them.”</a:t>
            </a:r>
            <a:r>
              <a:rPr lang="zh-CN" altLang="en-US" sz="2600" dirty="0">
                <a:highlight>
                  <a:srgbClr val="FFFFFF"/>
                </a:highlight>
              </a:rPr>
              <a:t> </a:t>
            </a:r>
            <a:br>
              <a:rPr lang="en-US" altLang="zh-CN" sz="2600" dirty="0">
                <a:highlight>
                  <a:srgbClr val="FFFFFF"/>
                </a:highlight>
              </a:rPr>
            </a:br>
            <a:r>
              <a:rPr lang="en-US" sz="2600" b="1" baseline="30000" dirty="0">
                <a:highlight>
                  <a:srgbClr val="FFFFFF"/>
                </a:highlight>
              </a:rPr>
              <a:t>35 </a:t>
            </a:r>
            <a:r>
              <a:rPr lang="zh-CN" altLang="en-US" sz="2600" dirty="0">
                <a:highlight>
                  <a:srgbClr val="FFFFFF"/>
                </a:highlight>
              </a:rPr>
              <a:t>父 爱 子 ， 已 将 万 有 交 在 他 手 里 。</a:t>
            </a:r>
            <a:r>
              <a:rPr lang="en-US" altLang="zh-CN" sz="2600" b="1" baseline="30000" dirty="0">
                <a:highlight>
                  <a:srgbClr val="FFFFFF"/>
                </a:highlight>
              </a:rPr>
              <a:t>36 </a:t>
            </a:r>
            <a:r>
              <a:rPr lang="zh-CN" altLang="en-US" sz="2600" dirty="0">
                <a:highlight>
                  <a:srgbClr val="FFFFFF"/>
                </a:highlight>
              </a:rPr>
              <a:t>信 子 的 人 有 永 生 ； 不 信 子 的 人 得 不 着 永 生 （ 原 文 作 不 得 见 永 生 ） ， 神 的 震 怒 常 在 他 身 上 。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73B7359-F473-4A69-B1E4-374DE92D55EC}"/>
              </a:ext>
            </a:extLst>
          </p:cNvPr>
          <p:cNvSpPr>
            <a:spLocks noGrp="1"/>
          </p:cNvSpPr>
          <p:nvPr>
            <p:ph type="body" idx="1"/>
          </p:nvPr>
        </p:nvSpPr>
        <p:spPr>
          <a:xfrm>
            <a:off x="0" y="2761808"/>
            <a:ext cx="9013052" cy="3416400"/>
          </a:xfrm>
        </p:spPr>
        <p:txBody>
          <a:bodyPr/>
          <a:lstStyle/>
          <a:p>
            <a:pPr marL="114300" indent="0">
              <a:buNone/>
            </a:pPr>
            <a:r>
              <a:rPr lang="en-US" altLang="zh-CN" sz="2000" b="1" baseline="30000" dirty="0"/>
              <a:t>21 </a:t>
            </a:r>
            <a:r>
              <a:rPr lang="zh-CN" altLang="en-US" sz="2000" dirty="0"/>
              <a:t>凡 称 呼 我 主 阿 ， 主 阿 的 人 不 能 都 进 天 国 ； 惟 独 遵 行 我 天 父 旨 意 的 人 才 能 进 去 。</a:t>
            </a:r>
            <a:r>
              <a:rPr lang="en-US" altLang="zh-CN" sz="2000" b="1" baseline="30000" dirty="0"/>
              <a:t>22 </a:t>
            </a:r>
            <a:r>
              <a:rPr lang="zh-CN" altLang="en-US" sz="2000" dirty="0"/>
              <a:t>当 那 日 必 有 许 多 人 对 我 说 ： 主 阿 ， 主 阿 ， 我 们 不 是 奉 你 的 名 传 道 ， 奉 你 的 名 赶 鬼 ， 奉 你 的 名 行 许 多 异 能 麽 ？</a:t>
            </a:r>
          </a:p>
          <a:p>
            <a:pPr marL="114300" indent="0">
              <a:buNone/>
            </a:pPr>
            <a:r>
              <a:rPr lang="en-US" altLang="zh-CN" sz="2000" b="1" baseline="30000" dirty="0"/>
              <a:t>23 </a:t>
            </a:r>
            <a:r>
              <a:rPr lang="zh-CN" altLang="en-US" sz="2000" dirty="0"/>
              <a:t>我 就 明 明 的 告 诉 他 们 说 ： 我 从 来 不 认 识 你 们 ， 你 们 这 些 作 恶 的 人 ， 离 开 我 去 罢 ！</a:t>
            </a:r>
          </a:p>
          <a:p>
            <a:endParaRPr lang="en-US" dirty="0"/>
          </a:p>
        </p:txBody>
      </p:sp>
      <p:sp>
        <p:nvSpPr>
          <p:cNvPr id="4" name="Title 1">
            <a:extLst>
              <a:ext uri="{FF2B5EF4-FFF2-40B4-BE49-F238E27FC236}">
                <a16:creationId xmlns:a16="http://schemas.microsoft.com/office/drawing/2014/main" id="{68CBE460-C5A0-44C5-B23E-F53E36682574}"/>
              </a:ext>
            </a:extLst>
          </p:cNvPr>
          <p:cNvSpPr txBox="1">
            <a:spLocks/>
          </p:cNvSpPr>
          <p:nvPr/>
        </p:nvSpPr>
        <p:spPr>
          <a:xfrm>
            <a:off x="130947" y="10976"/>
            <a:ext cx="8520600" cy="572700"/>
          </a:xfrm>
          <a:prstGeom prst="rect">
            <a:avLst/>
          </a:prstGeom>
          <a:noFill/>
          <a:ln>
            <a:noFill/>
          </a:ln>
        </p:spPr>
        <p:txBody>
          <a:bodyPr spcFirstLastPara="1" wrap="square" lIns="91425" tIns="91425" rIns="91425" bIns="91425" anchor="t" anchorCtr="0"/>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r>
              <a:rPr lang="en-US" dirty="0"/>
              <a:t>Matthew 7:21-23</a:t>
            </a:r>
            <a:r>
              <a:rPr lang="zh-CN" altLang="en-US" dirty="0"/>
              <a:t>馬 太 福 音 </a:t>
            </a:r>
            <a:r>
              <a:rPr lang="en-US" altLang="zh-CN" dirty="0"/>
              <a:t>7:21-23</a:t>
            </a:r>
            <a:endParaRPr lang="en-US" dirty="0"/>
          </a:p>
        </p:txBody>
      </p:sp>
      <p:sp>
        <p:nvSpPr>
          <p:cNvPr id="5" name="Text Placeholder 2">
            <a:extLst>
              <a:ext uri="{FF2B5EF4-FFF2-40B4-BE49-F238E27FC236}">
                <a16:creationId xmlns:a16="http://schemas.microsoft.com/office/drawing/2014/main" id="{01F2A19B-0579-46C4-8879-71238985535F}"/>
              </a:ext>
            </a:extLst>
          </p:cNvPr>
          <p:cNvSpPr txBox="1">
            <a:spLocks/>
          </p:cNvSpPr>
          <p:nvPr/>
        </p:nvSpPr>
        <p:spPr>
          <a:xfrm>
            <a:off x="-1" y="498616"/>
            <a:ext cx="9013053" cy="1989403"/>
          </a:xfrm>
          <a:prstGeom prst="rect">
            <a:avLst/>
          </a:prstGeom>
          <a:noFill/>
          <a:ln>
            <a:noFill/>
          </a:ln>
        </p:spPr>
        <p:txBody>
          <a:bodyPr spcFirstLastPara="1" wrap="square" lIns="91425" tIns="91425" rIns="91425" bIns="91425" anchor="t" anchorCtr="0"/>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pPr marL="114300" indent="0">
              <a:buNone/>
            </a:pPr>
            <a:r>
              <a:rPr lang="en-US" sz="2200" b="1" baseline="30000" dirty="0"/>
              <a:t>21 </a:t>
            </a:r>
            <a:r>
              <a:rPr lang="en-US" sz="2200" dirty="0"/>
              <a:t>“Not everyone who says to me, ‘Lord, Lord,’ will enter the kingdom of heaven, but only the one who does the will of my Father who is in heaven. </a:t>
            </a:r>
            <a:r>
              <a:rPr lang="en-US" sz="2200" b="1" baseline="30000" dirty="0"/>
              <a:t>22 </a:t>
            </a:r>
            <a:r>
              <a:rPr lang="en-US" sz="2200" dirty="0"/>
              <a:t>Many will say to me on that day, ‘Lord, Lord, did we not prophesy in your name and in your name drive out demons and in your name perform many miracles?’ </a:t>
            </a:r>
            <a:r>
              <a:rPr lang="en-US" sz="2200" b="1" baseline="30000" dirty="0"/>
              <a:t>23 </a:t>
            </a:r>
            <a:r>
              <a:rPr lang="en-US" sz="2200" dirty="0"/>
              <a:t>Then I will tell them plainly, ‘I never knew you. Away from me, you evildoers!’</a:t>
            </a:r>
          </a:p>
        </p:txBody>
      </p:sp>
    </p:spTree>
    <p:extLst>
      <p:ext uri="{BB962C8B-B14F-4D97-AF65-F5344CB8AC3E}">
        <p14:creationId xmlns:p14="http://schemas.microsoft.com/office/powerpoint/2010/main" val="16501436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FF950-77F0-4F1A-903B-F9EEFC2ECE87}"/>
              </a:ext>
            </a:extLst>
          </p:cNvPr>
          <p:cNvSpPr>
            <a:spLocks noGrp="1"/>
          </p:cNvSpPr>
          <p:nvPr>
            <p:ph type="title"/>
          </p:nvPr>
        </p:nvSpPr>
        <p:spPr>
          <a:xfrm>
            <a:off x="407393" y="2153225"/>
            <a:ext cx="8520600" cy="572700"/>
          </a:xfrm>
        </p:spPr>
        <p:txBody>
          <a:bodyPr/>
          <a:lstStyle/>
          <a:p>
            <a:r>
              <a:rPr lang="zh-CN" altLang="en-US" dirty="0"/>
              <a:t>歌 林 多 前 書 </a:t>
            </a:r>
            <a:r>
              <a:rPr lang="en-US" altLang="zh-CN" dirty="0"/>
              <a:t>15:3</a:t>
            </a:r>
            <a:endParaRPr lang="en-US" dirty="0"/>
          </a:p>
        </p:txBody>
      </p:sp>
      <p:sp>
        <p:nvSpPr>
          <p:cNvPr id="3" name="Text Placeholder 2">
            <a:extLst>
              <a:ext uri="{FF2B5EF4-FFF2-40B4-BE49-F238E27FC236}">
                <a16:creationId xmlns:a16="http://schemas.microsoft.com/office/drawing/2014/main" id="{3DA8D6A6-8696-45F8-868A-1459B677DBB3}"/>
              </a:ext>
            </a:extLst>
          </p:cNvPr>
          <p:cNvSpPr>
            <a:spLocks noGrp="1"/>
          </p:cNvSpPr>
          <p:nvPr>
            <p:ph type="body" idx="1"/>
          </p:nvPr>
        </p:nvSpPr>
        <p:spPr>
          <a:xfrm>
            <a:off x="237272" y="2990275"/>
            <a:ext cx="8520600" cy="3416400"/>
          </a:xfrm>
        </p:spPr>
        <p:txBody>
          <a:bodyPr/>
          <a:lstStyle/>
          <a:p>
            <a:pPr marL="114300" indent="0">
              <a:buNone/>
            </a:pPr>
            <a:r>
              <a:rPr lang="en-US" b="1" baseline="30000" dirty="0"/>
              <a:t>3 </a:t>
            </a:r>
            <a:r>
              <a:rPr lang="zh-CN" altLang="en-US" dirty="0"/>
              <a:t>我 当 日 所 领 受 又 传 给 你 们 的 ： 第 一 ， 就 是 基 督 照 圣 经 所 说 ， 为 我 们 的 罪 死 了 ，</a:t>
            </a:r>
          </a:p>
          <a:p>
            <a:endParaRPr lang="en-US" dirty="0"/>
          </a:p>
        </p:txBody>
      </p:sp>
      <p:sp>
        <p:nvSpPr>
          <p:cNvPr id="4" name="Title 1">
            <a:extLst>
              <a:ext uri="{FF2B5EF4-FFF2-40B4-BE49-F238E27FC236}">
                <a16:creationId xmlns:a16="http://schemas.microsoft.com/office/drawing/2014/main" id="{32F6857F-ECA8-41D2-BE2D-CA78BDE8B02F}"/>
              </a:ext>
            </a:extLst>
          </p:cNvPr>
          <p:cNvSpPr txBox="1">
            <a:spLocks/>
          </p:cNvSpPr>
          <p:nvPr/>
        </p:nvSpPr>
        <p:spPr>
          <a:xfrm>
            <a:off x="311700" y="189746"/>
            <a:ext cx="8520600" cy="572700"/>
          </a:xfrm>
          <a:prstGeom prst="rect">
            <a:avLst/>
          </a:prstGeom>
          <a:noFill/>
          <a:ln>
            <a:noFill/>
          </a:ln>
        </p:spPr>
        <p:txBody>
          <a:bodyPr spcFirstLastPara="1" wrap="square" lIns="91425" tIns="91425" rIns="91425" bIns="91425" anchor="t" anchorCtr="0"/>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r>
              <a:rPr lang="en-US" dirty="0"/>
              <a:t>1 Corinthians 15:3</a:t>
            </a:r>
          </a:p>
        </p:txBody>
      </p:sp>
      <p:sp>
        <p:nvSpPr>
          <p:cNvPr id="5" name="Text Placeholder 2">
            <a:extLst>
              <a:ext uri="{FF2B5EF4-FFF2-40B4-BE49-F238E27FC236}">
                <a16:creationId xmlns:a16="http://schemas.microsoft.com/office/drawing/2014/main" id="{BB3C71BA-8D26-4C20-B9F9-F784FA9F13FF}"/>
              </a:ext>
            </a:extLst>
          </p:cNvPr>
          <p:cNvSpPr txBox="1">
            <a:spLocks/>
          </p:cNvSpPr>
          <p:nvPr/>
        </p:nvSpPr>
        <p:spPr>
          <a:xfrm>
            <a:off x="237272" y="762446"/>
            <a:ext cx="8520600" cy="3416400"/>
          </a:xfrm>
          <a:prstGeom prst="rect">
            <a:avLst/>
          </a:prstGeom>
          <a:noFill/>
          <a:ln>
            <a:noFill/>
          </a:ln>
        </p:spPr>
        <p:txBody>
          <a:bodyPr spcFirstLastPara="1" wrap="square" lIns="91425" tIns="91425" rIns="91425" bIns="91425" anchor="t" anchorCtr="0"/>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pPr marL="114300" indent="0">
              <a:buNone/>
            </a:pPr>
            <a:r>
              <a:rPr lang="en-US" b="1" baseline="30000" dirty="0"/>
              <a:t>3 </a:t>
            </a:r>
            <a:r>
              <a:rPr lang="en-US" dirty="0"/>
              <a:t>For what I received I passed on to you as of first importance</a:t>
            </a:r>
            <a:r>
              <a:rPr lang="en-US" baseline="30000" dirty="0"/>
              <a:t>[</a:t>
            </a:r>
            <a:r>
              <a:rPr lang="en-US" baseline="30000" dirty="0">
                <a:hlinkClick r:id="rId2" tooltip="See footnote a"/>
              </a:rPr>
              <a:t>a</a:t>
            </a:r>
            <a:r>
              <a:rPr lang="en-US" baseline="30000" dirty="0"/>
              <a:t>]</a:t>
            </a:r>
            <a:r>
              <a:rPr lang="en-US" dirty="0"/>
              <a:t>: that Christ died for our sins according to the Scriptures,</a:t>
            </a:r>
          </a:p>
        </p:txBody>
      </p:sp>
    </p:spTree>
    <p:extLst>
      <p:ext uri="{BB962C8B-B14F-4D97-AF65-F5344CB8AC3E}">
        <p14:creationId xmlns:p14="http://schemas.microsoft.com/office/powerpoint/2010/main" val="29963719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EA7CF-F103-4AA8-BC65-11439B76AFBE}"/>
              </a:ext>
            </a:extLst>
          </p:cNvPr>
          <p:cNvSpPr>
            <a:spLocks noGrp="1"/>
          </p:cNvSpPr>
          <p:nvPr>
            <p:ph type="title"/>
          </p:nvPr>
        </p:nvSpPr>
        <p:spPr>
          <a:xfrm>
            <a:off x="187654" y="352639"/>
            <a:ext cx="8520600" cy="572700"/>
          </a:xfrm>
        </p:spPr>
        <p:txBody>
          <a:bodyPr/>
          <a:lstStyle/>
          <a:p>
            <a:r>
              <a:rPr lang="en-US" dirty="0"/>
              <a:t>1 Corinthians 15:5 New International Version (NIV)</a:t>
            </a:r>
          </a:p>
        </p:txBody>
      </p:sp>
      <p:sp>
        <p:nvSpPr>
          <p:cNvPr id="3" name="Text Placeholder 2">
            <a:extLst>
              <a:ext uri="{FF2B5EF4-FFF2-40B4-BE49-F238E27FC236}">
                <a16:creationId xmlns:a16="http://schemas.microsoft.com/office/drawing/2014/main" id="{BC00968E-D101-4E68-89AA-5B0A47088A38}"/>
              </a:ext>
            </a:extLst>
          </p:cNvPr>
          <p:cNvSpPr>
            <a:spLocks noGrp="1"/>
          </p:cNvSpPr>
          <p:nvPr>
            <p:ph type="body" idx="1"/>
          </p:nvPr>
        </p:nvSpPr>
        <p:spPr>
          <a:xfrm>
            <a:off x="109682" y="2375219"/>
            <a:ext cx="8520600" cy="3416400"/>
          </a:xfrm>
        </p:spPr>
        <p:txBody>
          <a:bodyPr/>
          <a:lstStyle/>
          <a:p>
            <a:pPr marL="114300" indent="0">
              <a:buNone/>
            </a:pPr>
            <a:r>
              <a:rPr lang="en-US" b="1" baseline="30000" dirty="0"/>
              <a:t>5 </a:t>
            </a:r>
            <a:r>
              <a:rPr lang="zh-CN" altLang="en-US" dirty="0"/>
              <a:t>并 且 显 给 矶 法 看 ， 然 後 显 给 十 二 使 徒 看 ；</a:t>
            </a:r>
            <a:br>
              <a:rPr lang="en-US" altLang="zh-CN" dirty="0"/>
            </a:br>
            <a:endParaRPr lang="en-US" dirty="0"/>
          </a:p>
        </p:txBody>
      </p:sp>
      <p:sp>
        <p:nvSpPr>
          <p:cNvPr id="4" name="Text Placeholder 2">
            <a:extLst>
              <a:ext uri="{FF2B5EF4-FFF2-40B4-BE49-F238E27FC236}">
                <a16:creationId xmlns:a16="http://schemas.microsoft.com/office/drawing/2014/main" id="{19DCCD0F-4E16-4A32-AABF-49512D471A62}"/>
              </a:ext>
            </a:extLst>
          </p:cNvPr>
          <p:cNvSpPr txBox="1">
            <a:spLocks/>
          </p:cNvSpPr>
          <p:nvPr/>
        </p:nvSpPr>
        <p:spPr>
          <a:xfrm>
            <a:off x="187654" y="972872"/>
            <a:ext cx="8520600" cy="821638"/>
          </a:xfrm>
          <a:prstGeom prst="rect">
            <a:avLst/>
          </a:prstGeom>
          <a:noFill/>
          <a:ln>
            <a:noFill/>
          </a:ln>
        </p:spPr>
        <p:txBody>
          <a:bodyPr spcFirstLastPara="1" wrap="square" lIns="91425" tIns="91425" rIns="91425" bIns="91425" anchor="t" anchorCtr="0"/>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pPr marL="114300" indent="0">
              <a:buFont typeface="Arial"/>
              <a:buNone/>
            </a:pPr>
            <a:r>
              <a:rPr lang="en-US" b="1" baseline="30000" dirty="0"/>
              <a:t>5 </a:t>
            </a:r>
            <a:r>
              <a:rPr lang="en-US" dirty="0"/>
              <a:t>and that he appeared to Cephas,</a:t>
            </a:r>
            <a:r>
              <a:rPr lang="en-US" baseline="30000" dirty="0"/>
              <a:t>[</a:t>
            </a:r>
            <a:r>
              <a:rPr lang="en-US" baseline="30000" dirty="0">
                <a:hlinkClick r:id="rId2" tooltip="See footnote a"/>
              </a:rPr>
              <a:t>a</a:t>
            </a:r>
            <a:r>
              <a:rPr lang="en-US" baseline="30000" dirty="0"/>
              <a:t>]</a:t>
            </a:r>
            <a:r>
              <a:rPr lang="en-US" dirty="0"/>
              <a:t> and then to the Twelve</a:t>
            </a:r>
            <a:r>
              <a:rPr lang="zh-CN" altLang="en-US" dirty="0"/>
              <a:t>。</a:t>
            </a:r>
            <a:br>
              <a:rPr lang="en-US" altLang="zh-CN" dirty="0"/>
            </a:br>
            <a:endParaRPr lang="en-US" dirty="0"/>
          </a:p>
        </p:txBody>
      </p:sp>
      <p:sp>
        <p:nvSpPr>
          <p:cNvPr id="5" name="Title 1">
            <a:extLst>
              <a:ext uri="{FF2B5EF4-FFF2-40B4-BE49-F238E27FC236}">
                <a16:creationId xmlns:a16="http://schemas.microsoft.com/office/drawing/2014/main" id="{6AC6B976-2B1E-4EEF-83DB-CE19D5B82EFF}"/>
              </a:ext>
            </a:extLst>
          </p:cNvPr>
          <p:cNvSpPr txBox="1">
            <a:spLocks/>
          </p:cNvSpPr>
          <p:nvPr/>
        </p:nvSpPr>
        <p:spPr>
          <a:xfrm>
            <a:off x="187654" y="1774703"/>
            <a:ext cx="8520600" cy="572700"/>
          </a:xfrm>
          <a:prstGeom prst="rect">
            <a:avLst/>
          </a:prstGeom>
          <a:noFill/>
          <a:ln>
            <a:noFill/>
          </a:ln>
        </p:spPr>
        <p:txBody>
          <a:bodyPr spcFirstLastPara="1" wrap="square" lIns="91425" tIns="91425" rIns="91425" bIns="91425" anchor="t" anchorCtr="0"/>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r>
              <a:rPr lang="zh-CN" altLang="en-US" dirty="0"/>
              <a:t>歌 林 多 前 書 </a:t>
            </a:r>
            <a:r>
              <a:rPr lang="en-US" altLang="zh-CN" dirty="0"/>
              <a:t>15:5</a:t>
            </a:r>
            <a:endParaRPr lang="en-US" dirty="0"/>
          </a:p>
        </p:txBody>
      </p:sp>
    </p:spTree>
    <p:extLst>
      <p:ext uri="{BB962C8B-B14F-4D97-AF65-F5344CB8AC3E}">
        <p14:creationId xmlns:p14="http://schemas.microsoft.com/office/powerpoint/2010/main" val="15480504"/>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125</TotalTime>
  <Words>1633</Words>
  <Application>Microsoft Office PowerPoint</Application>
  <PresentationFormat>On-screen Show (16:9)</PresentationFormat>
  <Paragraphs>138</Paragraphs>
  <Slides>35</Slides>
  <Notes>32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Cambria</vt:lpstr>
      <vt:lpstr>Verdana</vt:lpstr>
      <vt:lpstr>Simple Light</vt:lpstr>
      <vt:lpstr> The Exclusivity of Christ</vt:lpstr>
      <vt:lpstr>John 14:6 約 翰 福 音 14：6 </vt:lpstr>
      <vt:lpstr>PowerPoint Presentation</vt:lpstr>
      <vt:lpstr>PowerPoint Presentation</vt:lpstr>
      <vt:lpstr>PowerPoint Presentation</vt:lpstr>
      <vt:lpstr>PowerPoint Presentation</vt:lpstr>
      <vt:lpstr> “Enter through the narrow gate. For wide is the gate and broad is the road that leads to destruction, and many enter through it.  But small is the gate and narrow the road that leads to life, and only a few find it.”</vt:lpstr>
      <vt:lpstr>The Small Gate, the Narrow Road</vt:lpstr>
      <vt:lpstr>The Small Gate, the Narrow Road </vt:lpstr>
      <vt:lpstr> Choose: God or money Don't judge others with superiority  Ask, seek, knock - don’t worry Do to others as you want them to do to you </vt:lpstr>
      <vt:lpstr>Matthew 7:21-23 馬 太 福 音 7:21-23 </vt:lpstr>
      <vt:lpstr>PowerPoint Presentation</vt:lpstr>
      <vt:lpstr>John 6:28-29 約 翰 福 音 6:28-29  </vt:lpstr>
      <vt:lpstr>PowerPoint Presentation</vt:lpstr>
      <vt:lpstr> Six Agreed Upon Historical Facts</vt:lpstr>
      <vt:lpstr>JOSEPHUS - Antiquities of the Jews - Book 20 9:1</vt:lpstr>
      <vt:lpstr>F.F. Bruce - University of Manchester </vt:lpstr>
      <vt:lpstr>Six Agreed Upon Historical Facts </vt:lpstr>
      <vt:lpstr>Dr. James Tabor - UNC Charlotte</vt:lpstr>
      <vt:lpstr>Six Agreed Upon Historical Facts  </vt:lpstr>
      <vt:lpstr>Dr. Bart Ehrman, UNC-CH </vt:lpstr>
      <vt:lpstr>Six Agreed Upon Historical Facts </vt:lpstr>
      <vt:lpstr>John A. T. Robinson of Cambridge University </vt:lpstr>
      <vt:lpstr>Six Agreed Upon Historical Facts </vt:lpstr>
      <vt:lpstr>Six Agreed Upon Historical Facts </vt:lpstr>
      <vt:lpstr>Saul of Tarsus @ Corinth:</vt:lpstr>
      <vt:lpstr>PowerPoint Presentation</vt:lpstr>
      <vt:lpstr>PowerPoint Presentation</vt:lpstr>
      <vt:lpstr>PowerPoint Presentation</vt:lpstr>
      <vt:lpstr>John 3:16-17 約 翰 福 音 3:16-17</vt:lpstr>
      <vt:lpstr>PowerPoint Presentation</vt:lpstr>
      <vt:lpstr>John 3:35-36 約 翰 福 音 3: 35 - 36 </vt:lpstr>
      <vt:lpstr>PowerPoint Presentation</vt:lpstr>
      <vt:lpstr>歌 林 多 前 書 15:3</vt:lpstr>
      <vt:lpstr>1 Corinthians 15:5 New International Version (NIV)</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The Exclusivity of Christ</dc:title>
  <cp:lastModifiedBy>Shu Sophia Zhang</cp:lastModifiedBy>
  <cp:revision>13</cp:revision>
  <dcterms:modified xsi:type="dcterms:W3CDTF">2019-02-24T20:33:44Z</dcterms:modified>
</cp:coreProperties>
</file>