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8" r:id="rId3"/>
    <p:sldId id="262" r:id="rId4"/>
    <p:sldId id="259" r:id="rId5"/>
    <p:sldId id="263" r:id="rId6"/>
    <p:sldId id="260" r:id="rId7"/>
    <p:sldId id="264" r:id="rId8"/>
    <p:sldId id="265" r:id="rId9"/>
    <p:sldId id="261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inimized">
    <p:restoredLeft sz="15620"/>
    <p:restoredTop sz="33154" autoAdjust="0"/>
  </p:normalViewPr>
  <p:slideViewPr>
    <p:cSldViewPr snapToGrid="0" snapToObjects="1">
      <p:cViewPr varScale="1">
        <p:scale>
          <a:sx n="33" d="100"/>
          <a:sy n="33" d="100"/>
        </p:scale>
        <p:origin x="-462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handoutMaster" Target="handoutMasters/handout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D82E7-EF91-364F-94A9-651501E7C59C}" type="datetimeFigureOut">
              <a:rPr lang="en-US" smtClean="0"/>
              <a:t>5/14/17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4161FF-A82C-5C42-86D6-72303930C2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109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8166D-E69F-2545-87A1-AE6C30478817}" type="datetimeFigureOut">
              <a:rPr lang="en-US" smtClean="0"/>
              <a:t>5/14/17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9AD7E-76D6-8444-BD97-1689E74ED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94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None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在第二届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E1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营会中，有许多第一届毕业的弟兄姐妹一起服事第二届的同学：准备饭食、预备场地、为他们领受从神来的预言。做的不但又快又好、有默契、有效率，而且是别人感激、自己也高兴。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None/>
              <a:tabLst/>
              <a:defRPr/>
            </a:pPr>
            <a:endParaRPr lang="zh-CN" altLang="en-US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None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好像一个做母亲的做了一顿好吃的，看到自己的家人吃的大快朵颐、每盘皆空，自己也欢喜快乐。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67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服事是什么呢？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仆人服事主人、有事弟子服其劳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学生服事老师、儿女服事父母（也许应该说父母服事儿女？）</a:t>
            </a: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在教会，我们可以想象旧约圣经中的圣殿，有服事人的（恢复人与神的关系）、有服事神的（？）。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鼓励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分享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帮助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辅导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牧养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为人祷告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让人得着神的恩典：救赎、祝福、得生命。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造就人，使人受益，使人得着好处。做使人高兴的事情。</a:t>
            </a: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服事神？做使神高兴的事情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做神要我们做的事。</a:t>
            </a:r>
          </a:p>
          <a:p>
            <a:pPr marL="457200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分别在于服事的心态，服事神再做服事人的事（就像马利亚）如果只是服事人而没有服事神（就像马大了）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谁能服事呢？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最常见的反应是我能吗？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摩西（出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3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基甸（士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6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他们看到需要了吗？看到了？神呼召他们的时候，他们马上问：我是谁？意味着我能吗？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摩西问了第二个问题，祢是谁？而基甸则是要神给证据，要知道呼召他的是神。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神的话在这里告诉我们我们是谁——是怎么样的人不那么重要，可是我们所信的神是谁——是怎么样的神非常重要。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因为服事不是靠着我们的力量去服事。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charset="2"/>
              <a:buNone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谁该服事呢？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教会是神的家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每一个人都是基督身体上的肢体（弗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5:30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），林前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12:12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27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神要祂的子民服事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神装备祂的子民服事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给每个人恩赐，一个是这样，一个是那样。（林前</a:t>
            </a:r>
            <a:r>
              <a:rPr lang="zh-CN" altLang="zh-CN" sz="3200" dirty="0" smtClean="0">
                <a:latin typeface="华文楷体"/>
                <a:ea typeface="华文楷体"/>
                <a:cs typeface="华文楷体"/>
              </a:rPr>
              <a:t>7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:7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不要觉得自己不行、不够、不敢。神给信的人恩赐，为什么？有了不用你觉得不奇怪吗？</a:t>
            </a: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只是每个人服事的岗位、事情不同罢了。因为每个人的恩赐也都不同，不是吗？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charset="2"/>
              <a:buNone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哥林多前书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12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讲到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属灵的恩赐各式各样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基督的身体有许多肢体：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目的是要在爱中建造神的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家</a:t>
            </a: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林前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15:8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常常竭力多</a:t>
            </a:r>
            <a:r>
              <a:rPr lang="zh-CN" altLang="en-US" sz="3200" smtClean="0">
                <a:latin typeface="华文楷体"/>
                <a:ea typeface="华文楷体"/>
                <a:cs typeface="华文楷体"/>
              </a:rPr>
              <a:t>做主工，</a:t>
            </a:r>
            <a:r>
              <a:rPr lang="zh-CN" altLang="en-US" sz="3200" smtClean="0">
                <a:latin typeface="华文楷体"/>
                <a:ea typeface="华文楷体"/>
                <a:cs typeface="华文楷体"/>
              </a:rPr>
              <a:t>因为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知道你们的劳苦，在主里面不是徒然的。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如何服事呢？</a:t>
            </a:r>
            <a:endParaRPr lang="en-US" altLang="zh-CN" sz="320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我们需要主耶稣的榜样，更需要祂的能力、怜悯、爱。你们蒙召原是为此；因基督也为你们受过苦，给你们留下榜样，叫你们跟随祂的脚踪行。（彼前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2:21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）就是</a:t>
            </a:r>
            <a:endParaRPr lang="en-US" altLang="zh-CN" sz="320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亲近神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等候神</a:t>
            </a:r>
            <a:endParaRPr lang="en-US" altLang="zh-CN" sz="320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聆听神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知道祂的心意，知道我们服事的岗位、方向、对象、策略</a:t>
            </a:r>
            <a:endParaRPr lang="en-US" altLang="zh-CN" sz="320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听从神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然后去服事</a:t>
            </a:r>
            <a:endParaRPr lang="en-US" altLang="zh-CN" sz="320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谦卑受教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娜娜的例子：要求在小组里被训练带敬拜，她会被造就、成全的。其实如何表现真的不是那么重要，愿意的心是神所看重的。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Sam Lee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的例子：神呼召他做牧师，他开始分享人打瞌睡，后来别的教会都要来请他去讲道呢。咱们教会的培育系统就是要成全、造就参加的同学：就是鼓励大家去服事，慢慢的恩赐就更明显了，慢慢的信心就更坚固了，慢慢的属灵的身量就更成熟了、生命就更丰盛了。想想预言的服事，多少人被祝福，服事人的也是大有喜乐。</a:t>
            </a:r>
            <a:endParaRPr lang="en-US" altLang="zh-CN" sz="320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2"/>
            </a:pP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依靠祂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靠祂的引领、靠祂的力量</a:t>
            </a: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离了祂，你们（我们）就不能做什么。（约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15:5b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</a:t>
            </a: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可是有了祂呢？我靠着那加给我力量的，我凡事都能做。（腓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4:13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</a:t>
            </a: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凭着我们的能力，那就太累了。神做的是又快又好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——</a:t>
            </a:r>
            <a:r>
              <a:rPr lang="zh-TW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因神的愚拙总比人智慧。神的软弱总比人强壮。（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林前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1:25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结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44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：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18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祭司供职不可穿会出汗的衣服，因为服事不是要我们汗流浃背的。我们是与神同负一轭的</a:t>
            </a:r>
            <a:endParaRPr lang="en-US" altLang="zh-CN" sz="320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相信祂</a:t>
            </a:r>
            <a:r>
              <a:rPr lang="zh-CN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不靠眼见</a:t>
            </a:r>
          </a:p>
          <a:p>
            <a:pPr marL="971550" lvl="1" indent="-514350">
              <a:buFont typeface="Wingdings" charset="2"/>
              <a:buChar char="Ø"/>
            </a:pPr>
            <a:r>
              <a:rPr lang="zh-TW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耶稣对他说，你若能信，在信的人，凡事都能。（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可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9:23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n-US" altLang="zh-CN" sz="320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Wingdings" charset="2"/>
              <a:buChar char="Ø"/>
            </a:pP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这样的服事，你不会在意被人误会、被人占便宜了、连个谢字也没有。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这样就能持久了，靠自己的血气很快就泄气的。有神来的异象、启示，我们就能有动力、有能力，就能坚持。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越服事越甘甜？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我们自己的经历：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给了会少了？不会的。那有的还要加给他。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那给人的也必有给你们的。要连摇带按、上尖下流的倒在你们怀里。（路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6:38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恩赐越用越熟练、越犀利。我们的神是大方、美善、有怜悯、有恩典的，我们是祂的儿女，也有祂的性情；当我们这样服事的时候，我们神的喜乐也就在我们里面涌流出来了（就像浪子回头中的父亲一样）。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v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所以主耶稣说，生命要像活水从我们的腹中涌流出来。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v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所以当一个人信了主，我们也会像神一样的高兴。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v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我们常常在敬拜的时候就能有那样的体会。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v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如果我们的服事是因为爱祂、信靠祂的结果。你会同意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越服事越甘甜。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v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属灵的恩赐是这样，属灵的权柄也是这样的。不是汗流浃背的去争取。救恩不是靠行为，服事也不能靠行为。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295150-4FD7-4802-B0EB-D52217513A72}" type="datetime1">
              <a:rPr lang="en-US" smtClean="0"/>
              <a:pPr/>
              <a:t>5/14/17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2BEB-5202-498C-89F7-BBD3BEE1B887}" type="datetime1">
              <a:rPr lang="en-US" smtClean="0"/>
              <a:pPr/>
              <a:t>5/14/17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2B6C6-10FF-4510-A888-F0B9C6A788B0}" type="datetime1">
              <a:rPr lang="en-US" smtClean="0"/>
              <a:pPr/>
              <a:t>5/14/17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47B31-A4E1-4FCE-8661-5EC33A675437}" type="datetime1">
              <a:rPr lang="en-US" smtClean="0"/>
              <a:pPr/>
              <a:t>5/14/17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832D-B7F8-4A85-B115-3F84BE9AC26D}" type="datetime1">
              <a:rPr lang="en-US" smtClean="0"/>
              <a:pPr/>
              <a:t>5/14/17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4F3-05F7-41C1-B84E-68CE2E00C83C}" type="datetime1">
              <a:rPr lang="en-US" smtClean="0"/>
              <a:pPr/>
              <a:t>5/14/17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47F82-2B2E-4837-B3AB-C94C672FBECB}" type="datetime1">
              <a:rPr lang="en-US" smtClean="0"/>
              <a:pPr/>
              <a:t>5/14/17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57738-F4B0-48EA-9B71-E0F723F8BF6C}" type="datetime1">
              <a:rPr lang="en-US" smtClean="0"/>
              <a:pPr/>
              <a:t>5/14/17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D5EF-7D26-425F-8C45-B9312ACE18BC}" type="datetime1">
              <a:rPr lang="en-US" smtClean="0"/>
              <a:pPr/>
              <a:t>5/14/17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895A-832A-4167-BE9B-7448CA062309}" type="datetime1">
              <a:rPr lang="en-US" smtClean="0"/>
              <a:pPr/>
              <a:t>5/14/17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571FF-D602-4BB6-9683-7A1E909D4296}" type="datetime1">
              <a:rPr lang="en-US" smtClean="0"/>
              <a:pPr/>
              <a:t>5/14/17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1909345-DEE0-4B07-8E32-441AC9DA095E}" type="datetime1">
              <a:rPr lang="en-US" smtClean="0"/>
              <a:pPr/>
              <a:t>5/14/17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387737"/>
            <a:ext cx="7850909" cy="1731982"/>
          </a:xfrm>
        </p:spPr>
        <p:txBody>
          <a:bodyPr/>
          <a:lstStyle/>
          <a:p>
            <a:r>
              <a:rPr lang="zh-CN" altLang="en-US" sz="6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Weibei SC Bold"/>
                <a:ea typeface="华文楷体"/>
                <a:cs typeface="Weibei SC Bold"/>
              </a:rPr>
              <a:t>服事的喜乐</a:t>
            </a:r>
            <a:endParaRPr lang="en-US" sz="6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Weibei SC Bold"/>
              <a:ea typeface="华文楷体"/>
              <a:cs typeface="Weibei SC Bol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之一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473546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服事是什么？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谁能服事呢？</a:t>
            </a:r>
          </a:p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如何服事呢？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越服事越甘甜？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服事的喜乐之一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39485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谁能服事呢？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服事的喜乐之一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407912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谁该服事呢？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服事的喜乐之一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61970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因我们是祂身上的肢体（就是祂的骨祂的肉）。（</a:t>
            </a:r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弗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5:30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哥林多前第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12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章。</a:t>
            </a:r>
            <a:endParaRPr lang="zh-CN" alt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服事的喜乐之一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69174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如何服事呢？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服事的喜乐之一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68496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你们蒙召原是为此；因基督也为你们受过苦，给你们留下榜样，叫你们跟随祂的脚踪行。（彼前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2:21</a:t>
            </a:r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服事的喜乐之一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019117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971550" lvl="1" indent="-514350" defTabSz="457200">
              <a:spcBef>
                <a:spcPts val="0"/>
              </a:spcBef>
              <a:buClrTx/>
              <a:buFont typeface="Wingdings" charset="2"/>
              <a:buChar char="Ø"/>
              <a:defRPr/>
            </a:pPr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离了祂，你们（我们）就不能做什么。（约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15:5b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971550" lvl="1" indent="-514350" defTabSz="457200">
              <a:spcBef>
                <a:spcPts val="0"/>
              </a:spcBef>
              <a:buClrTx/>
              <a:buFont typeface="Wingdings" charset="2"/>
              <a:buChar char="Ø"/>
              <a:defRPr/>
            </a:pPr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可是有了祂呢？我靠着那加给我力量的，我凡事都能做。（腓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4:13</a:t>
            </a:r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</a:p>
          <a:p>
            <a:pPr marL="971550" lvl="1" indent="-514350" defTabSz="457200">
              <a:spcBef>
                <a:spcPts val="0"/>
              </a:spcBef>
              <a:buClrTx/>
              <a:buFont typeface="Wingdings" charset="2"/>
              <a:buChar char="Ø"/>
              <a:defRPr/>
            </a:pPr>
            <a:endParaRPr lang="zh-CN" alt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服事的喜乐之一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1339478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越服事越甘甜？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服事的喜乐之一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8830242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Hardcover">
    <a:dk1>
      <a:sysClr val="windowText" lastClr="000000"/>
    </a:dk1>
    <a:lt1>
      <a:sysClr val="window" lastClr="FFFFFF"/>
    </a:lt1>
    <a:dk2>
      <a:srgbClr val="895D1D"/>
    </a:dk2>
    <a:lt2>
      <a:srgbClr val="ECE9C6"/>
    </a:lt2>
    <a:accent1>
      <a:srgbClr val="873624"/>
    </a:accent1>
    <a:accent2>
      <a:srgbClr val="D6862D"/>
    </a:accent2>
    <a:accent3>
      <a:srgbClr val="D0BE40"/>
    </a:accent3>
    <a:accent4>
      <a:srgbClr val="877F6C"/>
    </a:accent4>
    <a:accent5>
      <a:srgbClr val="972109"/>
    </a:accent5>
    <a:accent6>
      <a:srgbClr val="AEB795"/>
    </a:accent6>
    <a:hlink>
      <a:srgbClr val="CC9900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Hardcover">
    <a:dk1>
      <a:sysClr val="windowText" lastClr="000000"/>
    </a:dk1>
    <a:lt1>
      <a:sysClr val="window" lastClr="FFFFFF"/>
    </a:lt1>
    <a:dk2>
      <a:srgbClr val="895D1D"/>
    </a:dk2>
    <a:lt2>
      <a:srgbClr val="ECE9C6"/>
    </a:lt2>
    <a:accent1>
      <a:srgbClr val="873624"/>
    </a:accent1>
    <a:accent2>
      <a:srgbClr val="D6862D"/>
    </a:accent2>
    <a:accent3>
      <a:srgbClr val="D0BE40"/>
    </a:accent3>
    <a:accent4>
      <a:srgbClr val="877F6C"/>
    </a:accent4>
    <a:accent5>
      <a:srgbClr val="972109"/>
    </a:accent5>
    <a:accent6>
      <a:srgbClr val="AEB795"/>
    </a:accent6>
    <a:hlink>
      <a:srgbClr val="CC99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70435</TotalTime>
  <Words>845</Words>
  <Application>Microsoft Macintosh PowerPoint</Application>
  <PresentationFormat>On-screen Show (4:3)</PresentationFormat>
  <Paragraphs>90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Calibri</vt:lpstr>
      <vt:lpstr>Book Antiqua</vt:lpstr>
      <vt:lpstr>华文楷体</vt:lpstr>
      <vt:lpstr>Weibei SC Bold</vt:lpstr>
      <vt:lpstr>宋体</vt:lpstr>
      <vt:lpstr>Wingdings</vt:lpstr>
      <vt:lpstr>Arial</vt:lpstr>
      <vt:lpstr>Hardcover</vt:lpstr>
      <vt:lpstr>服事的喜乐</vt:lpstr>
      <vt:lpstr>服事的喜乐之一</vt:lpstr>
      <vt:lpstr>服事的喜乐之一</vt:lpstr>
      <vt:lpstr>服事的喜乐之一</vt:lpstr>
      <vt:lpstr>服事的喜乐之一</vt:lpstr>
      <vt:lpstr>服事的喜乐之一</vt:lpstr>
      <vt:lpstr>服事的喜乐之一</vt:lpstr>
      <vt:lpstr>服事的喜乐之一</vt:lpstr>
      <vt:lpstr>服事的喜乐之一</vt:lpstr>
    </vt:vector>
  </TitlesOfParts>
  <Manager/>
  <Company/>
  <LinksUpToDate>false</LinksUpToDate>
  <SharedDoc>false</SharedDoc>
  <HyperlinkBase/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得地为业的异象</dc:title>
  <dc:subject/>
  <dc:creator>Cheng-Kuo Chi</dc:creator>
  <cp:keywords/>
  <dc:description/>
  <cp:lastModifiedBy>吉承國的 iPad</cp:lastModifiedBy>
  <cp:revision>241</cp:revision>
  <dcterms:created xsi:type="dcterms:W3CDTF">2016-11-03T20:20:36Z</dcterms:created>
  <dcterms:modified xsi:type="dcterms:W3CDTF">2017-05-14T17:28:40Z</dcterms:modified>
  <cp:category/>
</cp:coreProperties>
</file>